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62" r:id="rId2"/>
    <p:sldId id="263" r:id="rId3"/>
    <p:sldId id="603" r:id="rId4"/>
    <p:sldId id="605" r:id="rId5"/>
    <p:sldId id="617" r:id="rId6"/>
    <p:sldId id="618" r:id="rId7"/>
    <p:sldId id="619" r:id="rId8"/>
    <p:sldId id="622" r:id="rId9"/>
    <p:sldId id="604" r:id="rId10"/>
    <p:sldId id="620" r:id="rId11"/>
    <p:sldId id="621" r:id="rId12"/>
    <p:sldId id="623" r:id="rId13"/>
    <p:sldId id="264" r:id="rId14"/>
    <p:sldId id="624" r:id="rId15"/>
    <p:sldId id="625" r:id="rId16"/>
    <p:sldId id="626" r:id="rId17"/>
    <p:sldId id="594" r:id="rId18"/>
    <p:sldId id="598" r:id="rId19"/>
    <p:sldId id="627" r:id="rId20"/>
    <p:sldId id="600" r:id="rId21"/>
    <p:sldId id="601" r:id="rId22"/>
    <p:sldId id="616" r:id="rId23"/>
    <p:sldId id="611" r:id="rId24"/>
    <p:sldId id="630" r:id="rId25"/>
    <p:sldId id="631" r:id="rId26"/>
    <p:sldId id="632" r:id="rId27"/>
    <p:sldId id="634" r:id="rId28"/>
    <p:sldId id="635" r:id="rId29"/>
    <p:sldId id="265" r:id="rId30"/>
    <p:sldId id="636" r:id="rId31"/>
    <p:sldId id="637" r:id="rId32"/>
    <p:sldId id="638" r:id="rId33"/>
    <p:sldId id="628" r:id="rId34"/>
    <p:sldId id="640" r:id="rId35"/>
    <p:sldId id="642" r:id="rId36"/>
    <p:sldId id="644" r:id="rId37"/>
    <p:sldId id="645" r:id="rId38"/>
    <p:sldId id="643" r:id="rId39"/>
    <p:sldId id="639" r:id="rId40"/>
    <p:sldId id="629" r:id="rId41"/>
    <p:sldId id="592"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974" autoAdjust="0"/>
  </p:normalViewPr>
  <p:slideViewPr>
    <p:cSldViewPr snapToGrid="0" showGuides="1">
      <p:cViewPr varScale="1">
        <p:scale>
          <a:sx n="69" d="100"/>
          <a:sy n="69" d="100"/>
        </p:scale>
        <p:origin x="1205" y="3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15D5BB-2D18-461C-9855-D23C9180812F}" type="datetimeFigureOut">
              <a:rPr lang="en-US" smtClean="0"/>
              <a:t>6/23/2023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5C77F6-D6F1-4AE9-891D-E18C534C693F}" type="slidenum">
              <a:rPr lang="en-US" smtClean="0"/>
              <a:t>‹#›</a:t>
            </a:fld>
            <a:endParaRPr lang="en-US"/>
          </a:p>
        </p:txBody>
      </p:sp>
    </p:spTree>
    <p:extLst>
      <p:ext uri="{BB962C8B-B14F-4D97-AF65-F5344CB8AC3E}">
        <p14:creationId xmlns:p14="http://schemas.microsoft.com/office/powerpoint/2010/main" val="791010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5C77F6-D6F1-4AE9-891D-E18C534C693F}" type="slidenum">
              <a:rPr lang="en-US" smtClean="0"/>
              <a:t>25</a:t>
            </a:fld>
            <a:endParaRPr lang="en-US"/>
          </a:p>
        </p:txBody>
      </p:sp>
    </p:spTree>
    <p:extLst>
      <p:ext uri="{BB962C8B-B14F-4D97-AF65-F5344CB8AC3E}">
        <p14:creationId xmlns:p14="http://schemas.microsoft.com/office/powerpoint/2010/main" val="3804870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E9837A-0AFD-2CAE-0E83-B2C1FEECD3B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0C586DF-981B-2341-BEA6-215EA9F36C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C3D67C5-C576-3A7C-A306-A42074B0D690}"/>
              </a:ext>
            </a:extLst>
          </p:cNvPr>
          <p:cNvSpPr>
            <a:spLocks noGrp="1"/>
          </p:cNvSpPr>
          <p:nvPr>
            <p:ph type="dt" sz="half" idx="10"/>
          </p:nvPr>
        </p:nvSpPr>
        <p:spPr/>
        <p:txBody>
          <a:bodyPr/>
          <a:lstStyle/>
          <a:p>
            <a:fld id="{AB98F5E7-144F-40A8-8E8A-47C84A67E94A}" type="datetimeFigureOut">
              <a:rPr lang="zh-CN" altLang="en-US" smtClean="0"/>
              <a:t>2023/6/23</a:t>
            </a:fld>
            <a:endParaRPr lang="zh-CN" altLang="en-US"/>
          </a:p>
        </p:txBody>
      </p:sp>
      <p:sp>
        <p:nvSpPr>
          <p:cNvPr id="5" name="页脚占位符 4">
            <a:extLst>
              <a:ext uri="{FF2B5EF4-FFF2-40B4-BE49-F238E27FC236}">
                <a16:creationId xmlns:a16="http://schemas.microsoft.com/office/drawing/2014/main" id="{1B0E4802-F687-B9CA-18CF-2E18640C809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C04137C-7F18-0B45-557B-63B39493CFBC}"/>
              </a:ext>
            </a:extLst>
          </p:cNvPr>
          <p:cNvSpPr>
            <a:spLocks noGrp="1"/>
          </p:cNvSpPr>
          <p:nvPr>
            <p:ph type="sldNum" sz="quarter" idx="12"/>
          </p:nvPr>
        </p:nvSpPr>
        <p:spPr/>
        <p:txBody>
          <a:bodyPr/>
          <a:lstStyle/>
          <a:p>
            <a:fld id="{95E7BC0B-246B-4BEC-ADF8-F8B3FF9A5F14}" type="slidenum">
              <a:rPr lang="zh-CN" altLang="en-US" smtClean="0"/>
              <a:t>‹#›</a:t>
            </a:fld>
            <a:endParaRPr lang="zh-CN" altLang="en-US"/>
          </a:p>
        </p:txBody>
      </p:sp>
    </p:spTree>
    <p:extLst>
      <p:ext uri="{BB962C8B-B14F-4D97-AF65-F5344CB8AC3E}">
        <p14:creationId xmlns:p14="http://schemas.microsoft.com/office/powerpoint/2010/main" val="435039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7303C1-D2FF-5D02-C4F7-AD828C7435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A24C553-D170-17EC-534B-5EBE45A9DF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AC41752-8E0A-3C39-C66C-F9D174F41F8D}"/>
              </a:ext>
            </a:extLst>
          </p:cNvPr>
          <p:cNvSpPr>
            <a:spLocks noGrp="1"/>
          </p:cNvSpPr>
          <p:nvPr>
            <p:ph type="dt" sz="half" idx="10"/>
          </p:nvPr>
        </p:nvSpPr>
        <p:spPr/>
        <p:txBody>
          <a:bodyPr/>
          <a:lstStyle/>
          <a:p>
            <a:fld id="{AB98F5E7-144F-40A8-8E8A-47C84A67E94A}" type="datetimeFigureOut">
              <a:rPr lang="zh-CN" altLang="en-US" smtClean="0"/>
              <a:t>2023/6/23</a:t>
            </a:fld>
            <a:endParaRPr lang="zh-CN" altLang="en-US"/>
          </a:p>
        </p:txBody>
      </p:sp>
      <p:sp>
        <p:nvSpPr>
          <p:cNvPr id="5" name="页脚占位符 4">
            <a:extLst>
              <a:ext uri="{FF2B5EF4-FFF2-40B4-BE49-F238E27FC236}">
                <a16:creationId xmlns:a16="http://schemas.microsoft.com/office/drawing/2014/main" id="{5DF00DC8-D9EB-5947-478B-B47A96A8880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E874976-00D2-B345-C555-3E6BECD09059}"/>
              </a:ext>
            </a:extLst>
          </p:cNvPr>
          <p:cNvSpPr>
            <a:spLocks noGrp="1"/>
          </p:cNvSpPr>
          <p:nvPr>
            <p:ph type="sldNum" sz="quarter" idx="12"/>
          </p:nvPr>
        </p:nvSpPr>
        <p:spPr/>
        <p:txBody>
          <a:bodyPr/>
          <a:lstStyle/>
          <a:p>
            <a:fld id="{95E7BC0B-246B-4BEC-ADF8-F8B3FF9A5F14}" type="slidenum">
              <a:rPr lang="zh-CN" altLang="en-US" smtClean="0"/>
              <a:t>‹#›</a:t>
            </a:fld>
            <a:endParaRPr lang="zh-CN" altLang="en-US"/>
          </a:p>
        </p:txBody>
      </p:sp>
    </p:spTree>
    <p:extLst>
      <p:ext uri="{BB962C8B-B14F-4D97-AF65-F5344CB8AC3E}">
        <p14:creationId xmlns:p14="http://schemas.microsoft.com/office/powerpoint/2010/main" val="2367220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08ECD6B-CC4C-65D3-49F1-A9B06AD213C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28F893C-BCF6-E812-F164-73E5D647940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B8C8C9A-FA18-F7FC-20BA-3B857108A3AD}"/>
              </a:ext>
            </a:extLst>
          </p:cNvPr>
          <p:cNvSpPr>
            <a:spLocks noGrp="1"/>
          </p:cNvSpPr>
          <p:nvPr>
            <p:ph type="dt" sz="half" idx="10"/>
          </p:nvPr>
        </p:nvSpPr>
        <p:spPr/>
        <p:txBody>
          <a:bodyPr/>
          <a:lstStyle/>
          <a:p>
            <a:fld id="{AB98F5E7-144F-40A8-8E8A-47C84A67E94A}" type="datetimeFigureOut">
              <a:rPr lang="zh-CN" altLang="en-US" smtClean="0"/>
              <a:t>2023/6/23</a:t>
            </a:fld>
            <a:endParaRPr lang="zh-CN" altLang="en-US"/>
          </a:p>
        </p:txBody>
      </p:sp>
      <p:sp>
        <p:nvSpPr>
          <p:cNvPr id="5" name="页脚占位符 4">
            <a:extLst>
              <a:ext uri="{FF2B5EF4-FFF2-40B4-BE49-F238E27FC236}">
                <a16:creationId xmlns:a16="http://schemas.microsoft.com/office/drawing/2014/main" id="{66E1507B-5B60-6A36-E133-A16EA95348F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747C031-7F92-2295-5D38-E567E62D1F61}"/>
              </a:ext>
            </a:extLst>
          </p:cNvPr>
          <p:cNvSpPr>
            <a:spLocks noGrp="1"/>
          </p:cNvSpPr>
          <p:nvPr>
            <p:ph type="sldNum" sz="quarter" idx="12"/>
          </p:nvPr>
        </p:nvSpPr>
        <p:spPr/>
        <p:txBody>
          <a:bodyPr/>
          <a:lstStyle/>
          <a:p>
            <a:fld id="{95E7BC0B-246B-4BEC-ADF8-F8B3FF9A5F14}" type="slidenum">
              <a:rPr lang="zh-CN" altLang="en-US" smtClean="0"/>
              <a:t>‹#›</a:t>
            </a:fld>
            <a:endParaRPr lang="zh-CN" altLang="en-US"/>
          </a:p>
        </p:txBody>
      </p:sp>
    </p:spTree>
    <p:extLst>
      <p:ext uri="{BB962C8B-B14F-4D97-AF65-F5344CB8AC3E}">
        <p14:creationId xmlns:p14="http://schemas.microsoft.com/office/powerpoint/2010/main" val="780073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0826E9-D23A-8FBF-052D-E15F32844FD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C5186-3EDA-2BED-D01C-FD65AF0C45B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16DDAB-43C6-721D-74E6-70142EDB671F}"/>
              </a:ext>
            </a:extLst>
          </p:cNvPr>
          <p:cNvSpPr>
            <a:spLocks noGrp="1"/>
          </p:cNvSpPr>
          <p:nvPr>
            <p:ph type="dt" sz="half" idx="10"/>
          </p:nvPr>
        </p:nvSpPr>
        <p:spPr/>
        <p:txBody>
          <a:bodyPr/>
          <a:lstStyle/>
          <a:p>
            <a:fld id="{AB98F5E7-144F-40A8-8E8A-47C84A67E94A}" type="datetimeFigureOut">
              <a:rPr lang="zh-CN" altLang="en-US" smtClean="0"/>
              <a:t>2023/6/23</a:t>
            </a:fld>
            <a:endParaRPr lang="zh-CN" altLang="en-US"/>
          </a:p>
        </p:txBody>
      </p:sp>
      <p:sp>
        <p:nvSpPr>
          <p:cNvPr id="5" name="页脚占位符 4">
            <a:extLst>
              <a:ext uri="{FF2B5EF4-FFF2-40B4-BE49-F238E27FC236}">
                <a16:creationId xmlns:a16="http://schemas.microsoft.com/office/drawing/2014/main" id="{A919A9AD-6319-DF43-8980-B8881FD4C4A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8620190-71FD-C541-6F33-620212634EA7}"/>
              </a:ext>
            </a:extLst>
          </p:cNvPr>
          <p:cNvSpPr>
            <a:spLocks noGrp="1"/>
          </p:cNvSpPr>
          <p:nvPr>
            <p:ph type="sldNum" sz="quarter" idx="12"/>
          </p:nvPr>
        </p:nvSpPr>
        <p:spPr/>
        <p:txBody>
          <a:bodyPr/>
          <a:lstStyle/>
          <a:p>
            <a:fld id="{95E7BC0B-246B-4BEC-ADF8-F8B3FF9A5F14}" type="slidenum">
              <a:rPr lang="zh-CN" altLang="en-US" smtClean="0"/>
              <a:t>‹#›</a:t>
            </a:fld>
            <a:endParaRPr lang="zh-CN" altLang="en-US"/>
          </a:p>
        </p:txBody>
      </p:sp>
    </p:spTree>
    <p:extLst>
      <p:ext uri="{BB962C8B-B14F-4D97-AF65-F5344CB8AC3E}">
        <p14:creationId xmlns:p14="http://schemas.microsoft.com/office/powerpoint/2010/main" val="4086853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02ADF8-0210-906A-ED8C-4D6B28F8B40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41EC086-A0BB-8197-7D5D-E30B2676E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BA48B7-AC40-875D-18B0-C29D72207403}"/>
              </a:ext>
            </a:extLst>
          </p:cNvPr>
          <p:cNvSpPr>
            <a:spLocks noGrp="1"/>
          </p:cNvSpPr>
          <p:nvPr>
            <p:ph type="dt" sz="half" idx="10"/>
          </p:nvPr>
        </p:nvSpPr>
        <p:spPr/>
        <p:txBody>
          <a:bodyPr/>
          <a:lstStyle/>
          <a:p>
            <a:fld id="{AB98F5E7-144F-40A8-8E8A-47C84A67E94A}" type="datetimeFigureOut">
              <a:rPr lang="zh-CN" altLang="en-US" smtClean="0"/>
              <a:t>2023/6/23</a:t>
            </a:fld>
            <a:endParaRPr lang="zh-CN" altLang="en-US"/>
          </a:p>
        </p:txBody>
      </p:sp>
      <p:sp>
        <p:nvSpPr>
          <p:cNvPr id="5" name="页脚占位符 4">
            <a:extLst>
              <a:ext uri="{FF2B5EF4-FFF2-40B4-BE49-F238E27FC236}">
                <a16:creationId xmlns:a16="http://schemas.microsoft.com/office/drawing/2014/main" id="{3EE824A4-9FDE-DFCD-28C1-E0370AA6D71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7FFE84D-5185-DF09-C875-26B950D32CA8}"/>
              </a:ext>
            </a:extLst>
          </p:cNvPr>
          <p:cNvSpPr>
            <a:spLocks noGrp="1"/>
          </p:cNvSpPr>
          <p:nvPr>
            <p:ph type="sldNum" sz="quarter" idx="12"/>
          </p:nvPr>
        </p:nvSpPr>
        <p:spPr/>
        <p:txBody>
          <a:bodyPr/>
          <a:lstStyle/>
          <a:p>
            <a:fld id="{95E7BC0B-246B-4BEC-ADF8-F8B3FF9A5F14}" type="slidenum">
              <a:rPr lang="zh-CN" altLang="en-US" smtClean="0"/>
              <a:t>‹#›</a:t>
            </a:fld>
            <a:endParaRPr lang="zh-CN" altLang="en-US"/>
          </a:p>
        </p:txBody>
      </p:sp>
    </p:spTree>
    <p:extLst>
      <p:ext uri="{BB962C8B-B14F-4D97-AF65-F5344CB8AC3E}">
        <p14:creationId xmlns:p14="http://schemas.microsoft.com/office/powerpoint/2010/main" val="3575070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EC5630-766A-9985-DB0A-2A98C4CD2E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5262943-2DCE-9194-09AA-5F8CC5F1BC8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1E2DA3-32B6-666A-6FED-B4B3C7C8D1EA}"/>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669A636-07DB-4F08-2AFE-DB016C81137F}"/>
              </a:ext>
            </a:extLst>
          </p:cNvPr>
          <p:cNvSpPr>
            <a:spLocks noGrp="1"/>
          </p:cNvSpPr>
          <p:nvPr>
            <p:ph type="dt" sz="half" idx="10"/>
          </p:nvPr>
        </p:nvSpPr>
        <p:spPr/>
        <p:txBody>
          <a:bodyPr/>
          <a:lstStyle/>
          <a:p>
            <a:fld id="{AB98F5E7-144F-40A8-8E8A-47C84A67E94A}" type="datetimeFigureOut">
              <a:rPr lang="zh-CN" altLang="en-US" smtClean="0"/>
              <a:t>2023/6/23</a:t>
            </a:fld>
            <a:endParaRPr lang="zh-CN" altLang="en-US"/>
          </a:p>
        </p:txBody>
      </p:sp>
      <p:sp>
        <p:nvSpPr>
          <p:cNvPr id="6" name="页脚占位符 5">
            <a:extLst>
              <a:ext uri="{FF2B5EF4-FFF2-40B4-BE49-F238E27FC236}">
                <a16:creationId xmlns:a16="http://schemas.microsoft.com/office/drawing/2014/main" id="{90181AE3-1833-39C3-561B-1A2968FAEE6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CD567F3-1640-7619-E92D-903FE95584FD}"/>
              </a:ext>
            </a:extLst>
          </p:cNvPr>
          <p:cNvSpPr>
            <a:spLocks noGrp="1"/>
          </p:cNvSpPr>
          <p:nvPr>
            <p:ph type="sldNum" sz="quarter" idx="12"/>
          </p:nvPr>
        </p:nvSpPr>
        <p:spPr/>
        <p:txBody>
          <a:bodyPr/>
          <a:lstStyle/>
          <a:p>
            <a:fld id="{95E7BC0B-246B-4BEC-ADF8-F8B3FF9A5F14}" type="slidenum">
              <a:rPr lang="zh-CN" altLang="en-US" smtClean="0"/>
              <a:t>‹#›</a:t>
            </a:fld>
            <a:endParaRPr lang="zh-CN" altLang="en-US"/>
          </a:p>
        </p:txBody>
      </p:sp>
    </p:spTree>
    <p:extLst>
      <p:ext uri="{BB962C8B-B14F-4D97-AF65-F5344CB8AC3E}">
        <p14:creationId xmlns:p14="http://schemas.microsoft.com/office/powerpoint/2010/main" val="1392267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36AC2-DEE4-FD94-C7AB-3B1064DB9CC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E645435-C971-CF8D-9484-7CDC13A5CB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01CAA70-31B7-AF5B-3401-2E299DA05BC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2D4E113-5DA8-E3D8-5698-981255B6AF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BF5A34A-5205-2DA6-AFC1-51FD786F05D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A7A4A39-2BCE-6EAB-E623-62CCE1BC5359}"/>
              </a:ext>
            </a:extLst>
          </p:cNvPr>
          <p:cNvSpPr>
            <a:spLocks noGrp="1"/>
          </p:cNvSpPr>
          <p:nvPr>
            <p:ph type="dt" sz="half" idx="10"/>
          </p:nvPr>
        </p:nvSpPr>
        <p:spPr/>
        <p:txBody>
          <a:bodyPr/>
          <a:lstStyle/>
          <a:p>
            <a:fld id="{AB98F5E7-144F-40A8-8E8A-47C84A67E94A}" type="datetimeFigureOut">
              <a:rPr lang="zh-CN" altLang="en-US" smtClean="0"/>
              <a:t>2023/6/23</a:t>
            </a:fld>
            <a:endParaRPr lang="zh-CN" altLang="en-US"/>
          </a:p>
        </p:txBody>
      </p:sp>
      <p:sp>
        <p:nvSpPr>
          <p:cNvPr id="8" name="页脚占位符 7">
            <a:extLst>
              <a:ext uri="{FF2B5EF4-FFF2-40B4-BE49-F238E27FC236}">
                <a16:creationId xmlns:a16="http://schemas.microsoft.com/office/drawing/2014/main" id="{AFC319F5-8EC3-8980-091C-907AB897B56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924EE79-AE3B-7B63-B624-5975E9CEA89C}"/>
              </a:ext>
            </a:extLst>
          </p:cNvPr>
          <p:cNvSpPr>
            <a:spLocks noGrp="1"/>
          </p:cNvSpPr>
          <p:nvPr>
            <p:ph type="sldNum" sz="quarter" idx="12"/>
          </p:nvPr>
        </p:nvSpPr>
        <p:spPr/>
        <p:txBody>
          <a:bodyPr/>
          <a:lstStyle/>
          <a:p>
            <a:fld id="{95E7BC0B-246B-4BEC-ADF8-F8B3FF9A5F14}" type="slidenum">
              <a:rPr lang="zh-CN" altLang="en-US" smtClean="0"/>
              <a:t>‹#›</a:t>
            </a:fld>
            <a:endParaRPr lang="zh-CN" altLang="en-US"/>
          </a:p>
        </p:txBody>
      </p:sp>
    </p:spTree>
    <p:extLst>
      <p:ext uri="{BB962C8B-B14F-4D97-AF65-F5344CB8AC3E}">
        <p14:creationId xmlns:p14="http://schemas.microsoft.com/office/powerpoint/2010/main" val="4277979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EB16BD-1465-E6E6-0C4C-345BAE206D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36C089D-CF01-8F2B-FDC5-12D748E4EC6D}"/>
              </a:ext>
            </a:extLst>
          </p:cNvPr>
          <p:cNvSpPr>
            <a:spLocks noGrp="1"/>
          </p:cNvSpPr>
          <p:nvPr>
            <p:ph type="dt" sz="half" idx="10"/>
          </p:nvPr>
        </p:nvSpPr>
        <p:spPr/>
        <p:txBody>
          <a:bodyPr/>
          <a:lstStyle/>
          <a:p>
            <a:fld id="{AB98F5E7-144F-40A8-8E8A-47C84A67E94A}" type="datetimeFigureOut">
              <a:rPr lang="zh-CN" altLang="en-US" smtClean="0"/>
              <a:t>2023/6/23</a:t>
            </a:fld>
            <a:endParaRPr lang="zh-CN" altLang="en-US"/>
          </a:p>
        </p:txBody>
      </p:sp>
      <p:sp>
        <p:nvSpPr>
          <p:cNvPr id="4" name="页脚占位符 3">
            <a:extLst>
              <a:ext uri="{FF2B5EF4-FFF2-40B4-BE49-F238E27FC236}">
                <a16:creationId xmlns:a16="http://schemas.microsoft.com/office/drawing/2014/main" id="{5F740ED5-D5B1-ABBE-B9EB-CB320E7D3A6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3D67D6A-29BB-80FB-10BA-36ADB3678EA2}"/>
              </a:ext>
            </a:extLst>
          </p:cNvPr>
          <p:cNvSpPr>
            <a:spLocks noGrp="1"/>
          </p:cNvSpPr>
          <p:nvPr>
            <p:ph type="sldNum" sz="quarter" idx="12"/>
          </p:nvPr>
        </p:nvSpPr>
        <p:spPr/>
        <p:txBody>
          <a:bodyPr/>
          <a:lstStyle/>
          <a:p>
            <a:fld id="{95E7BC0B-246B-4BEC-ADF8-F8B3FF9A5F14}" type="slidenum">
              <a:rPr lang="zh-CN" altLang="en-US" smtClean="0"/>
              <a:t>‹#›</a:t>
            </a:fld>
            <a:endParaRPr lang="zh-CN" altLang="en-US"/>
          </a:p>
        </p:txBody>
      </p:sp>
    </p:spTree>
    <p:extLst>
      <p:ext uri="{BB962C8B-B14F-4D97-AF65-F5344CB8AC3E}">
        <p14:creationId xmlns:p14="http://schemas.microsoft.com/office/powerpoint/2010/main" val="2826721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82698F-0B4C-6429-EF67-696F05CBE07B}"/>
              </a:ext>
            </a:extLst>
          </p:cNvPr>
          <p:cNvSpPr>
            <a:spLocks noGrp="1"/>
          </p:cNvSpPr>
          <p:nvPr>
            <p:ph type="dt" sz="half" idx="10"/>
          </p:nvPr>
        </p:nvSpPr>
        <p:spPr/>
        <p:txBody>
          <a:bodyPr/>
          <a:lstStyle/>
          <a:p>
            <a:fld id="{AB98F5E7-144F-40A8-8E8A-47C84A67E94A}" type="datetimeFigureOut">
              <a:rPr lang="zh-CN" altLang="en-US" smtClean="0"/>
              <a:t>2023/6/23</a:t>
            </a:fld>
            <a:endParaRPr lang="zh-CN" altLang="en-US"/>
          </a:p>
        </p:txBody>
      </p:sp>
      <p:sp>
        <p:nvSpPr>
          <p:cNvPr id="3" name="页脚占位符 2">
            <a:extLst>
              <a:ext uri="{FF2B5EF4-FFF2-40B4-BE49-F238E27FC236}">
                <a16:creationId xmlns:a16="http://schemas.microsoft.com/office/drawing/2014/main" id="{B7CEBB03-5433-049F-F8F5-DD465F54325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40402A8-701C-94D9-A40D-6C8BC2A06561}"/>
              </a:ext>
            </a:extLst>
          </p:cNvPr>
          <p:cNvSpPr>
            <a:spLocks noGrp="1"/>
          </p:cNvSpPr>
          <p:nvPr>
            <p:ph type="sldNum" sz="quarter" idx="12"/>
          </p:nvPr>
        </p:nvSpPr>
        <p:spPr/>
        <p:txBody>
          <a:bodyPr/>
          <a:lstStyle/>
          <a:p>
            <a:fld id="{95E7BC0B-246B-4BEC-ADF8-F8B3FF9A5F14}" type="slidenum">
              <a:rPr lang="zh-CN" altLang="en-US" smtClean="0"/>
              <a:t>‹#›</a:t>
            </a:fld>
            <a:endParaRPr lang="zh-CN" altLang="en-US"/>
          </a:p>
        </p:txBody>
      </p:sp>
    </p:spTree>
    <p:extLst>
      <p:ext uri="{BB962C8B-B14F-4D97-AF65-F5344CB8AC3E}">
        <p14:creationId xmlns:p14="http://schemas.microsoft.com/office/powerpoint/2010/main" val="40208802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4605C7-B4F7-BF5F-5D64-E5B005DEE7F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10462D-45D8-6079-F299-BC4E36215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D5F7B0C-B3A1-346E-5E07-F205EC689D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D7EEFDF-EAFA-23EE-F421-4450F18A038A}"/>
              </a:ext>
            </a:extLst>
          </p:cNvPr>
          <p:cNvSpPr>
            <a:spLocks noGrp="1"/>
          </p:cNvSpPr>
          <p:nvPr>
            <p:ph type="dt" sz="half" idx="10"/>
          </p:nvPr>
        </p:nvSpPr>
        <p:spPr/>
        <p:txBody>
          <a:bodyPr/>
          <a:lstStyle/>
          <a:p>
            <a:fld id="{AB98F5E7-144F-40A8-8E8A-47C84A67E94A}" type="datetimeFigureOut">
              <a:rPr lang="zh-CN" altLang="en-US" smtClean="0"/>
              <a:t>2023/6/23</a:t>
            </a:fld>
            <a:endParaRPr lang="zh-CN" altLang="en-US"/>
          </a:p>
        </p:txBody>
      </p:sp>
      <p:sp>
        <p:nvSpPr>
          <p:cNvPr id="6" name="页脚占位符 5">
            <a:extLst>
              <a:ext uri="{FF2B5EF4-FFF2-40B4-BE49-F238E27FC236}">
                <a16:creationId xmlns:a16="http://schemas.microsoft.com/office/drawing/2014/main" id="{3EB5BA12-2A24-B37A-45FA-A1F94BFCFBA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1742EF7-0A53-D319-7BBE-AF73A7DD729E}"/>
              </a:ext>
            </a:extLst>
          </p:cNvPr>
          <p:cNvSpPr>
            <a:spLocks noGrp="1"/>
          </p:cNvSpPr>
          <p:nvPr>
            <p:ph type="sldNum" sz="quarter" idx="12"/>
          </p:nvPr>
        </p:nvSpPr>
        <p:spPr/>
        <p:txBody>
          <a:bodyPr/>
          <a:lstStyle/>
          <a:p>
            <a:fld id="{95E7BC0B-246B-4BEC-ADF8-F8B3FF9A5F14}" type="slidenum">
              <a:rPr lang="zh-CN" altLang="en-US" smtClean="0"/>
              <a:t>‹#›</a:t>
            </a:fld>
            <a:endParaRPr lang="zh-CN" altLang="en-US"/>
          </a:p>
        </p:txBody>
      </p:sp>
    </p:spTree>
    <p:extLst>
      <p:ext uri="{BB962C8B-B14F-4D97-AF65-F5344CB8AC3E}">
        <p14:creationId xmlns:p14="http://schemas.microsoft.com/office/powerpoint/2010/main" val="3023474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047C87-4788-AD0B-EA08-11D4AD8EBFC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D30F9AE-4415-0E3E-DB1D-92C0993690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E85BD0-C159-0C13-85CD-0691B5C973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ED76460-7970-BE2C-2D4D-2773CACB9B8E}"/>
              </a:ext>
            </a:extLst>
          </p:cNvPr>
          <p:cNvSpPr>
            <a:spLocks noGrp="1"/>
          </p:cNvSpPr>
          <p:nvPr>
            <p:ph type="dt" sz="half" idx="10"/>
          </p:nvPr>
        </p:nvSpPr>
        <p:spPr/>
        <p:txBody>
          <a:bodyPr/>
          <a:lstStyle/>
          <a:p>
            <a:fld id="{AB98F5E7-144F-40A8-8E8A-47C84A67E94A}" type="datetimeFigureOut">
              <a:rPr lang="zh-CN" altLang="en-US" smtClean="0"/>
              <a:t>2023/6/23</a:t>
            </a:fld>
            <a:endParaRPr lang="zh-CN" altLang="en-US"/>
          </a:p>
        </p:txBody>
      </p:sp>
      <p:sp>
        <p:nvSpPr>
          <p:cNvPr id="6" name="页脚占位符 5">
            <a:extLst>
              <a:ext uri="{FF2B5EF4-FFF2-40B4-BE49-F238E27FC236}">
                <a16:creationId xmlns:a16="http://schemas.microsoft.com/office/drawing/2014/main" id="{EE73451B-0E31-6796-8FFB-4DA9B72475F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C3B047E-56BA-B06D-82A2-51E4BDEB4236}"/>
              </a:ext>
            </a:extLst>
          </p:cNvPr>
          <p:cNvSpPr>
            <a:spLocks noGrp="1"/>
          </p:cNvSpPr>
          <p:nvPr>
            <p:ph type="sldNum" sz="quarter" idx="12"/>
          </p:nvPr>
        </p:nvSpPr>
        <p:spPr/>
        <p:txBody>
          <a:bodyPr/>
          <a:lstStyle/>
          <a:p>
            <a:fld id="{95E7BC0B-246B-4BEC-ADF8-F8B3FF9A5F14}" type="slidenum">
              <a:rPr lang="zh-CN" altLang="en-US" smtClean="0"/>
              <a:t>‹#›</a:t>
            </a:fld>
            <a:endParaRPr lang="zh-CN" altLang="en-US"/>
          </a:p>
        </p:txBody>
      </p:sp>
    </p:spTree>
    <p:extLst>
      <p:ext uri="{BB962C8B-B14F-4D97-AF65-F5344CB8AC3E}">
        <p14:creationId xmlns:p14="http://schemas.microsoft.com/office/powerpoint/2010/main" val="940978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70000"/>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08672AC-8DD1-6899-F19D-D571F0CF8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64F3895-D996-58F5-CC71-33E735D0D0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C104C-DBFA-81E9-989C-D4ED82D57A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98F5E7-144F-40A8-8E8A-47C84A67E94A}" type="datetimeFigureOut">
              <a:rPr lang="zh-CN" altLang="en-US" smtClean="0"/>
              <a:t>2023/6/23</a:t>
            </a:fld>
            <a:endParaRPr lang="zh-CN" altLang="en-US"/>
          </a:p>
        </p:txBody>
      </p:sp>
      <p:sp>
        <p:nvSpPr>
          <p:cNvPr id="5" name="页脚占位符 4">
            <a:extLst>
              <a:ext uri="{FF2B5EF4-FFF2-40B4-BE49-F238E27FC236}">
                <a16:creationId xmlns:a16="http://schemas.microsoft.com/office/drawing/2014/main" id="{2A01D369-F5AF-2D32-C2E4-1AE2EA19D9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0A9AFE2-23DA-5945-45F7-F2C20FD288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E7BC0B-246B-4BEC-ADF8-F8B3FF9A5F14}" type="slidenum">
              <a:rPr lang="zh-CN" altLang="en-US" smtClean="0"/>
              <a:t>‹#›</a:t>
            </a:fld>
            <a:endParaRPr lang="zh-CN" altLang="en-US"/>
          </a:p>
        </p:txBody>
      </p:sp>
    </p:spTree>
    <p:extLst>
      <p:ext uri="{BB962C8B-B14F-4D97-AF65-F5344CB8AC3E}">
        <p14:creationId xmlns:p14="http://schemas.microsoft.com/office/powerpoint/2010/main" val="40691237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a:extLst>
              <a:ext uri="{FF2B5EF4-FFF2-40B4-BE49-F238E27FC236}">
                <a16:creationId xmlns:a16="http://schemas.microsoft.com/office/drawing/2014/main" id="{8C4B985B-6463-1FC6-1E46-825B0FBE5F54}"/>
              </a:ext>
            </a:extLst>
          </p:cNvPr>
          <p:cNvCxnSpPr>
            <a:cxnSpLocks/>
          </p:cNvCxnSpPr>
          <p:nvPr/>
        </p:nvCxnSpPr>
        <p:spPr>
          <a:xfrm>
            <a:off x="2464676" y="5211288"/>
            <a:ext cx="7052441" cy="0"/>
          </a:xfrm>
          <a:prstGeom prst="line">
            <a:avLst/>
          </a:prstGeom>
          <a:ln w="25400">
            <a:gradFill>
              <a:gsLst>
                <a:gs pos="0">
                  <a:schemeClr val="accent1">
                    <a:lumMod val="5000"/>
                    <a:lumOff val="95000"/>
                  </a:schemeClr>
                </a:gs>
                <a:gs pos="37000">
                  <a:schemeClr val="accent5">
                    <a:lumMod val="75000"/>
                  </a:schemeClr>
                </a:gs>
                <a:gs pos="64000">
                  <a:schemeClr val="accent5">
                    <a:lumMod val="7500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0D9E0C21-A228-AC9F-DDE1-F761A2D36D40}"/>
              </a:ext>
            </a:extLst>
          </p:cNvPr>
          <p:cNvCxnSpPr>
            <a:cxnSpLocks/>
          </p:cNvCxnSpPr>
          <p:nvPr/>
        </p:nvCxnSpPr>
        <p:spPr>
          <a:xfrm>
            <a:off x="2464676" y="6382708"/>
            <a:ext cx="7052441" cy="0"/>
          </a:xfrm>
          <a:prstGeom prst="line">
            <a:avLst/>
          </a:prstGeom>
          <a:ln w="25400">
            <a:gradFill>
              <a:gsLst>
                <a:gs pos="0">
                  <a:schemeClr val="accent1">
                    <a:lumMod val="5000"/>
                    <a:lumOff val="95000"/>
                  </a:schemeClr>
                </a:gs>
                <a:gs pos="37000">
                  <a:schemeClr val="accent5">
                    <a:lumMod val="75000"/>
                  </a:schemeClr>
                </a:gs>
                <a:gs pos="64000">
                  <a:schemeClr val="accent5">
                    <a:lumMod val="7500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B2CE280D-B583-FA1B-D298-150A56C77B29}"/>
              </a:ext>
            </a:extLst>
          </p:cNvPr>
          <p:cNvSpPr txBox="1"/>
          <p:nvPr/>
        </p:nvSpPr>
        <p:spPr>
          <a:xfrm>
            <a:off x="4612946" y="5245038"/>
            <a:ext cx="2988860" cy="369332"/>
          </a:xfrm>
          <a:prstGeom prst="rect">
            <a:avLst/>
          </a:prstGeom>
          <a:noFill/>
        </p:spPr>
        <p:txBody>
          <a:bodyPr wrap="square" rtlCol="0">
            <a:spAutoFit/>
          </a:bodyPr>
          <a:lstStyle/>
          <a:p>
            <a:pPr algn="ctr"/>
            <a:r>
              <a:rPr lang="en-US" altLang="zh-CN" dirty="0">
                <a:solidFill>
                  <a:schemeClr val="accent5">
                    <a:lumMod val="75000"/>
                  </a:schemeClr>
                </a:solidFill>
                <a:latin typeface="微软雅黑" panose="020B0503020204020204" pitchFamily="34" charset="-122"/>
                <a:ea typeface="微软雅黑" panose="020B0503020204020204" pitchFamily="34" charset="-122"/>
              </a:rPr>
              <a:t>Name</a:t>
            </a:r>
            <a:r>
              <a:rPr lang="zh-CN" altLang="en-US" dirty="0">
                <a:solidFill>
                  <a:schemeClr val="accent5">
                    <a:lumMod val="75000"/>
                  </a:schemeClr>
                </a:solidFill>
                <a:latin typeface="微软雅黑" panose="020B0503020204020204" pitchFamily="34" charset="-122"/>
                <a:ea typeface="微软雅黑" panose="020B0503020204020204" pitchFamily="34" charset="-122"/>
              </a:rPr>
              <a:t>：</a:t>
            </a:r>
            <a:r>
              <a:rPr lang="en-US" altLang="zh-CN" dirty="0">
                <a:solidFill>
                  <a:schemeClr val="accent5">
                    <a:lumMod val="75000"/>
                  </a:schemeClr>
                </a:solidFill>
                <a:latin typeface="微软雅黑" panose="020B0503020204020204" pitchFamily="34" charset="-122"/>
                <a:ea typeface="微软雅黑" panose="020B0503020204020204" pitchFamily="34" charset="-122"/>
              </a:rPr>
              <a:t>Abid Ali</a:t>
            </a:r>
            <a:endParaRPr lang="zh-CN" altLang="en-US"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E0C222D6-076A-8D6A-59AA-31A70A84665E}"/>
              </a:ext>
            </a:extLst>
          </p:cNvPr>
          <p:cNvSpPr txBox="1"/>
          <p:nvPr/>
        </p:nvSpPr>
        <p:spPr>
          <a:xfrm>
            <a:off x="4612946" y="5956304"/>
            <a:ext cx="2988860" cy="369332"/>
          </a:xfrm>
          <a:prstGeom prst="rect">
            <a:avLst/>
          </a:prstGeom>
          <a:noFill/>
        </p:spPr>
        <p:txBody>
          <a:bodyPr wrap="square" rtlCol="0">
            <a:spAutoFit/>
          </a:bodyPr>
          <a:lstStyle/>
          <a:p>
            <a:pPr algn="ctr"/>
            <a:r>
              <a:rPr lang="en-US" altLang="zh-CN" dirty="0">
                <a:solidFill>
                  <a:schemeClr val="accent5">
                    <a:lumMod val="75000"/>
                  </a:schemeClr>
                </a:solidFill>
                <a:latin typeface="微软雅黑" panose="020B0503020204020204" pitchFamily="34" charset="-122"/>
                <a:ea typeface="微软雅黑" panose="020B0503020204020204" pitchFamily="34" charset="-122"/>
              </a:rPr>
              <a:t>Date</a:t>
            </a:r>
            <a:r>
              <a:rPr lang="zh-CN" altLang="en-US" dirty="0">
                <a:solidFill>
                  <a:schemeClr val="accent5">
                    <a:lumMod val="75000"/>
                  </a:schemeClr>
                </a:solidFill>
                <a:latin typeface="微软雅黑" panose="020B0503020204020204" pitchFamily="34" charset="-122"/>
                <a:ea typeface="微软雅黑" panose="020B0503020204020204" pitchFamily="34" charset="-122"/>
              </a:rPr>
              <a:t>：</a:t>
            </a:r>
            <a:r>
              <a:rPr lang="en-US" altLang="zh-CN" dirty="0">
                <a:solidFill>
                  <a:schemeClr val="accent5">
                    <a:lumMod val="75000"/>
                  </a:schemeClr>
                </a:solidFill>
                <a:latin typeface="微软雅黑" panose="020B0503020204020204" pitchFamily="34" charset="-122"/>
                <a:ea typeface="微软雅黑" panose="020B0503020204020204" pitchFamily="34" charset="-122"/>
              </a:rPr>
              <a:t>23-06-23</a:t>
            </a:r>
            <a:endParaRPr lang="zh-CN" altLang="en-US" dirty="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2D0EE15A-4CC6-16AA-EE80-15CE8B0005F2}"/>
              </a:ext>
            </a:extLst>
          </p:cNvPr>
          <p:cNvPicPr>
            <a:picLocks noChangeAspect="1"/>
          </p:cNvPicPr>
          <p:nvPr/>
        </p:nvPicPr>
        <p:blipFill rotWithShape="1">
          <a:blip r:embed="rId2">
            <a:extLst>
              <a:ext uri="{28A0092B-C50C-407E-A947-70E740481C1C}">
                <a14:useLocalDpi xmlns:a14="http://schemas.microsoft.com/office/drawing/2010/main" val="0"/>
              </a:ext>
            </a:extLst>
          </a:blip>
          <a:srcRect l="2248" r="2426"/>
          <a:stretch/>
        </p:blipFill>
        <p:spPr>
          <a:xfrm>
            <a:off x="0" y="0"/>
            <a:ext cx="12192000" cy="5036024"/>
          </a:xfrm>
          <a:prstGeom prst="rect">
            <a:avLst/>
          </a:prstGeom>
        </p:spPr>
      </p:pic>
      <p:sp>
        <p:nvSpPr>
          <p:cNvPr id="16" name="文本框 15">
            <a:extLst>
              <a:ext uri="{FF2B5EF4-FFF2-40B4-BE49-F238E27FC236}">
                <a16:creationId xmlns:a16="http://schemas.microsoft.com/office/drawing/2014/main" id="{A8843331-92C7-27D9-6405-D9E2803E89AF}"/>
              </a:ext>
            </a:extLst>
          </p:cNvPr>
          <p:cNvSpPr txBox="1"/>
          <p:nvPr/>
        </p:nvSpPr>
        <p:spPr>
          <a:xfrm>
            <a:off x="1430564" y="2287584"/>
            <a:ext cx="9353623" cy="1077218"/>
          </a:xfrm>
          <a:prstGeom prst="rect">
            <a:avLst/>
          </a:prstGeom>
          <a:noFill/>
        </p:spPr>
        <p:txBody>
          <a:bodyPr wrap="square" rtlCol="0">
            <a:sp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Energy Efficiency Analysis and Optimization of  A Typical Deep Learning Application</a:t>
            </a:r>
            <a:endParaRPr lang="zh-CN" altLang="en-US" sz="3200" dirty="0">
              <a:solidFill>
                <a:schemeClr val="bg1"/>
              </a:solidFill>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370D49E4-C750-154B-11F2-AD5B41D216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7502" y="1118853"/>
            <a:ext cx="3018584" cy="554525"/>
          </a:xfrm>
          <a:prstGeom prst="rect">
            <a:avLst/>
          </a:prstGeom>
        </p:spPr>
      </p:pic>
      <p:sp>
        <p:nvSpPr>
          <p:cNvPr id="20" name="文本框 19">
            <a:extLst>
              <a:ext uri="{FF2B5EF4-FFF2-40B4-BE49-F238E27FC236}">
                <a16:creationId xmlns:a16="http://schemas.microsoft.com/office/drawing/2014/main" id="{43DAAD20-EB82-7438-78FE-38D539D6061F}"/>
              </a:ext>
            </a:extLst>
          </p:cNvPr>
          <p:cNvSpPr txBox="1"/>
          <p:nvPr/>
        </p:nvSpPr>
        <p:spPr>
          <a:xfrm>
            <a:off x="4704542" y="3466059"/>
            <a:ext cx="2775953" cy="461665"/>
          </a:xfrm>
          <a:prstGeom prst="rect">
            <a:avLst/>
          </a:prstGeom>
          <a:noFill/>
          <a:ln>
            <a:noFill/>
          </a:ln>
        </p:spPr>
        <p:txBody>
          <a:bodyPr wrap="none" rtlCol="0">
            <a:spAutoFit/>
          </a:bodyPr>
          <a:lstStyle/>
          <a:p>
            <a:pPr algn="ct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Final Thesis Defense</a:t>
            </a:r>
            <a:endPar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文本框 8">
            <a:extLst>
              <a:ext uri="{FF2B5EF4-FFF2-40B4-BE49-F238E27FC236}">
                <a16:creationId xmlns:a16="http://schemas.microsoft.com/office/drawing/2014/main" id="{55C5055C-A302-4871-916E-B0D1DEFAAF35}"/>
              </a:ext>
            </a:extLst>
          </p:cNvPr>
          <p:cNvSpPr txBox="1"/>
          <p:nvPr/>
        </p:nvSpPr>
        <p:spPr>
          <a:xfrm>
            <a:off x="4612946" y="5600638"/>
            <a:ext cx="2988860" cy="369332"/>
          </a:xfrm>
          <a:prstGeom prst="rect">
            <a:avLst/>
          </a:prstGeom>
          <a:noFill/>
        </p:spPr>
        <p:txBody>
          <a:bodyPr wrap="square" rtlCol="0">
            <a:spAutoFit/>
          </a:bodyPr>
          <a:lstStyle/>
          <a:p>
            <a:pPr algn="ctr"/>
            <a:r>
              <a:rPr lang="en-US" altLang="zh-CN" dirty="0">
                <a:solidFill>
                  <a:schemeClr val="accent5">
                    <a:lumMod val="75000"/>
                  </a:schemeClr>
                </a:solidFill>
                <a:latin typeface="微软雅黑" panose="020B0503020204020204" pitchFamily="34" charset="-122"/>
                <a:ea typeface="微软雅黑" panose="020B0503020204020204" pitchFamily="34" charset="-122"/>
              </a:rPr>
              <a:t>Advisor: </a:t>
            </a:r>
            <a:r>
              <a:rPr lang="en-US" altLang="zh-CN" dirty="0" err="1">
                <a:solidFill>
                  <a:schemeClr val="accent5">
                    <a:lumMod val="75000"/>
                  </a:schemeClr>
                </a:solidFill>
                <a:latin typeface="微软雅黑" panose="020B0503020204020204" pitchFamily="34" charset="-122"/>
                <a:ea typeface="微软雅黑" panose="020B0503020204020204" pitchFamily="34" charset="-122"/>
              </a:rPr>
              <a:t>Zhengxiong</a:t>
            </a:r>
            <a:r>
              <a:rPr lang="en-US" altLang="zh-CN" dirty="0">
                <a:solidFill>
                  <a:schemeClr val="accent5">
                    <a:lumMod val="75000"/>
                  </a:schemeClr>
                </a:solidFill>
                <a:latin typeface="微软雅黑" panose="020B0503020204020204" pitchFamily="34" charset="-122"/>
                <a:ea typeface="微软雅黑" panose="020B0503020204020204" pitchFamily="34" charset="-122"/>
              </a:rPr>
              <a:t> Hou</a:t>
            </a:r>
            <a:endParaRPr lang="zh-CN" altLang="en-US" dirty="0">
              <a:solidFill>
                <a:schemeClr val="accent5">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33327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任意多边形: 形状 61">
            <a:extLst>
              <a:ext uri="{FF2B5EF4-FFF2-40B4-BE49-F238E27FC236}">
                <a16:creationId xmlns:a16="http://schemas.microsoft.com/office/drawing/2014/main" id="{E6BA6C41-9783-9EA1-C269-821FD93E7069}"/>
              </a:ext>
            </a:extLst>
          </p:cNvPr>
          <p:cNvSpPr/>
          <p:nvPr/>
        </p:nvSpPr>
        <p:spPr>
          <a:xfrm>
            <a:off x="0" y="0"/>
            <a:ext cx="12192000" cy="6858000"/>
          </a:xfrm>
          <a:custGeom>
            <a:avLst/>
            <a:gdLst>
              <a:gd name="connsiteX0" fmla="*/ 351601 w 12192000"/>
              <a:gd name="connsiteY0" fmla="*/ 106680 h 6858000"/>
              <a:gd name="connsiteX1" fmla="*/ 106680 w 12192000"/>
              <a:gd name="connsiteY1" fmla="*/ 351601 h 6858000"/>
              <a:gd name="connsiteX2" fmla="*/ 106680 w 12192000"/>
              <a:gd name="connsiteY2" fmla="*/ 6506399 h 6858000"/>
              <a:gd name="connsiteX3" fmla="*/ 351601 w 12192000"/>
              <a:gd name="connsiteY3" fmla="*/ 6751320 h 6858000"/>
              <a:gd name="connsiteX4" fmla="*/ 11840399 w 12192000"/>
              <a:gd name="connsiteY4" fmla="*/ 6751320 h 6858000"/>
              <a:gd name="connsiteX5" fmla="*/ 12085320 w 12192000"/>
              <a:gd name="connsiteY5" fmla="*/ 6506399 h 6858000"/>
              <a:gd name="connsiteX6" fmla="*/ 12085320 w 12192000"/>
              <a:gd name="connsiteY6" fmla="*/ 351601 h 6858000"/>
              <a:gd name="connsiteX7" fmla="*/ 11840399 w 12192000"/>
              <a:gd name="connsiteY7" fmla="*/ 10668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351601" y="106680"/>
                </a:moveTo>
                <a:cubicBezTo>
                  <a:pt x="216335" y="106680"/>
                  <a:pt x="106680" y="216335"/>
                  <a:pt x="106680" y="351601"/>
                </a:cubicBezTo>
                <a:lnTo>
                  <a:pt x="106680" y="6506399"/>
                </a:lnTo>
                <a:cubicBezTo>
                  <a:pt x="106680" y="6641665"/>
                  <a:pt x="216335" y="6751320"/>
                  <a:pt x="351601" y="6751320"/>
                </a:cubicBezTo>
                <a:lnTo>
                  <a:pt x="11840399" y="6751320"/>
                </a:lnTo>
                <a:cubicBezTo>
                  <a:pt x="11975665" y="6751320"/>
                  <a:pt x="12085320" y="6641665"/>
                  <a:pt x="12085320" y="6506399"/>
                </a:cubicBezTo>
                <a:lnTo>
                  <a:pt x="12085320" y="351601"/>
                </a:lnTo>
                <a:cubicBezTo>
                  <a:pt x="12085320" y="216335"/>
                  <a:pt x="11975665" y="106680"/>
                  <a:pt x="11840399" y="106680"/>
                </a:cubicBezTo>
                <a:close/>
                <a:moveTo>
                  <a:pt x="0" y="0"/>
                </a:moveTo>
                <a:lnTo>
                  <a:pt x="12192000" y="0"/>
                </a:lnTo>
                <a:lnTo>
                  <a:pt x="12192000" y="6858000"/>
                </a:lnTo>
                <a:lnTo>
                  <a:pt x="0" y="6858000"/>
                </a:lnTo>
                <a:close/>
              </a:path>
            </a:pathLst>
          </a:custGeom>
          <a:solidFill>
            <a:srgbClr val="004EA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63" name="图片 62">
            <a:extLst>
              <a:ext uri="{FF2B5EF4-FFF2-40B4-BE49-F238E27FC236}">
                <a16:creationId xmlns:a16="http://schemas.microsoft.com/office/drawing/2014/main" id="{256369E7-6985-E65F-A489-589D2E28D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4156" y="636429"/>
            <a:ext cx="2490986" cy="461665"/>
          </a:xfrm>
          <a:prstGeom prst="rect">
            <a:avLst/>
          </a:prstGeom>
        </p:spPr>
      </p:pic>
      <p:sp>
        <p:nvSpPr>
          <p:cNvPr id="65" name="文本框 64">
            <a:extLst>
              <a:ext uri="{FF2B5EF4-FFF2-40B4-BE49-F238E27FC236}">
                <a16:creationId xmlns:a16="http://schemas.microsoft.com/office/drawing/2014/main" id="{3F950CA1-376A-F44C-E034-E32A9BE19BF9}"/>
              </a:ext>
            </a:extLst>
          </p:cNvPr>
          <p:cNvSpPr txBox="1"/>
          <p:nvPr/>
        </p:nvSpPr>
        <p:spPr>
          <a:xfrm>
            <a:off x="998585" y="605651"/>
            <a:ext cx="6156078" cy="523220"/>
          </a:xfrm>
          <a:prstGeom prst="rect">
            <a:avLst/>
          </a:prstGeom>
          <a:noFill/>
        </p:spPr>
        <p:txBody>
          <a:bodyPr wrap="square">
            <a:spAutoFit/>
          </a:bodyPr>
          <a:lstStyle/>
          <a:p>
            <a:r>
              <a:rPr lang="en-US" altLang="zh-CN" sz="2800" b="1" dirty="0">
                <a:solidFill>
                  <a:schemeClr val="accent1"/>
                </a:solidFill>
                <a:latin typeface="Times New Roman" panose="02020603050405020304" pitchFamily="18" charset="0"/>
                <a:cs typeface="Times New Roman" panose="02020603050405020304" pitchFamily="18" charset="0"/>
                <a:sym typeface="+mn-lt"/>
              </a:rPr>
              <a:t>2.1 Deep Learning Applications</a:t>
            </a:r>
            <a:endParaRPr lang="zh-CN" altLang="en-US" sz="12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66" name="矩形 65">
            <a:extLst>
              <a:ext uri="{FF2B5EF4-FFF2-40B4-BE49-F238E27FC236}">
                <a16:creationId xmlns:a16="http://schemas.microsoft.com/office/drawing/2014/main" id="{539CD134-D907-5D86-2ADA-DDF9F97CC7E9}"/>
              </a:ext>
            </a:extLst>
          </p:cNvPr>
          <p:cNvSpPr/>
          <p:nvPr/>
        </p:nvSpPr>
        <p:spPr>
          <a:xfrm flipH="1">
            <a:off x="939648" y="700574"/>
            <a:ext cx="58937" cy="333374"/>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3" name="TextBox 2">
            <a:extLst>
              <a:ext uri="{FF2B5EF4-FFF2-40B4-BE49-F238E27FC236}">
                <a16:creationId xmlns:a16="http://schemas.microsoft.com/office/drawing/2014/main" id="{CF4FA53A-6A62-A1BB-77F5-41D319D77015}"/>
              </a:ext>
            </a:extLst>
          </p:cNvPr>
          <p:cNvSpPr txBox="1"/>
          <p:nvPr/>
        </p:nvSpPr>
        <p:spPr>
          <a:xfrm>
            <a:off x="939648" y="1513840"/>
            <a:ext cx="10896752" cy="369332"/>
          </a:xfrm>
          <a:prstGeom prst="rect">
            <a:avLst/>
          </a:prstGeom>
          <a:noFill/>
        </p:spPr>
        <p:txBody>
          <a:bodyPr wrap="square" rtlCol="0">
            <a:spAutoFit/>
          </a:bodyPr>
          <a:lstStyle/>
          <a:p>
            <a:pPr algn="just"/>
            <a:r>
              <a:rPr lang="en-US" sz="1800" b="0" i="0" u="none" strike="noStrike" baseline="0" dirty="0">
                <a:solidFill>
                  <a:srgbClr val="000000"/>
                </a:solidFill>
                <a:latin typeface="Times New Roman" panose="02020603050405020304" pitchFamily="18" charset="0"/>
              </a:rPr>
              <a:t>. </a:t>
            </a:r>
            <a:endParaRPr lang="en-US" dirty="0"/>
          </a:p>
        </p:txBody>
      </p:sp>
      <p:sp>
        <p:nvSpPr>
          <p:cNvPr id="4" name="TextBox 3">
            <a:extLst>
              <a:ext uri="{FF2B5EF4-FFF2-40B4-BE49-F238E27FC236}">
                <a16:creationId xmlns:a16="http://schemas.microsoft.com/office/drawing/2014/main" id="{67AA01CB-5593-BA80-B1C2-DB9715891ACF}"/>
              </a:ext>
            </a:extLst>
          </p:cNvPr>
          <p:cNvSpPr txBox="1"/>
          <p:nvPr/>
        </p:nvSpPr>
        <p:spPr>
          <a:xfrm>
            <a:off x="939648" y="1079113"/>
            <a:ext cx="10896752" cy="4524315"/>
          </a:xfrm>
          <a:prstGeom prst="rect">
            <a:avLst/>
          </a:prstGeom>
          <a:noFill/>
        </p:spPr>
        <p:txBody>
          <a:bodyPr wrap="square" rtlCol="0">
            <a:spAutoFit/>
          </a:bodyPr>
          <a:lstStyle/>
          <a:p>
            <a:r>
              <a:rPr lang="en-US" sz="1800" b="0" i="0" u="none" strike="noStrike" baseline="0" dirty="0">
                <a:solidFill>
                  <a:srgbClr val="000000"/>
                </a:solidFill>
                <a:latin typeface="Times New Roman" panose="02020603050405020304" pitchFamily="18" charset="0"/>
              </a:rPr>
              <a:t>The deep learning (DL) computer paradigm has recently recognized by the machine learning (ML) community as the Gold Standard.</a:t>
            </a:r>
          </a:p>
          <a:p>
            <a:endParaRPr lang="en-US" dirty="0">
              <a:solidFill>
                <a:srgbClr val="000000"/>
              </a:solidFill>
              <a:latin typeface="Times New Roman" panose="02020603050405020304" pitchFamily="18" charset="0"/>
            </a:endParaRPr>
          </a:p>
          <a:p>
            <a:r>
              <a:rPr lang="en-US" dirty="0">
                <a:solidFill>
                  <a:srgbClr val="000000"/>
                </a:solidFill>
                <a:latin typeface="Times New Roman" panose="02020603050405020304" pitchFamily="18" charset="0"/>
              </a:rPr>
              <a:t>M</a:t>
            </a:r>
            <a:r>
              <a:rPr lang="en-US" sz="1800" b="0" i="0" u="none" strike="noStrike" baseline="0" dirty="0">
                <a:solidFill>
                  <a:srgbClr val="000000"/>
                </a:solidFill>
                <a:latin typeface="Times New Roman" panose="02020603050405020304" pitchFamily="18" charset="0"/>
              </a:rPr>
              <a:t>ost popular computational strategy in the area of ML</a:t>
            </a:r>
          </a:p>
          <a:p>
            <a:endParaRPr lang="en-US" dirty="0">
              <a:solidFill>
                <a:srgbClr val="000000"/>
              </a:solidFill>
              <a:latin typeface="Times New Roman" panose="02020603050405020304" pitchFamily="18" charset="0"/>
            </a:endParaRPr>
          </a:p>
          <a:p>
            <a:pPr marL="285750" indent="-285750">
              <a:buFont typeface="Arial" panose="020B0604020202020204" pitchFamily="34" charset="0"/>
              <a:buChar char="•"/>
            </a:pPr>
            <a:r>
              <a:rPr lang="en-US" dirty="0">
                <a:solidFill>
                  <a:srgbClr val="000000"/>
                </a:solidFill>
                <a:latin typeface="Times New Roman" panose="02020603050405020304" pitchFamily="18" charset="0"/>
              </a:rPr>
              <a:t>Number of challenging cognitive tasks</a:t>
            </a:r>
          </a:p>
          <a:p>
            <a:pPr marL="285750" indent="-285750">
              <a:buFont typeface="Arial" panose="020B0604020202020204" pitchFamily="34" charset="0"/>
              <a:buChar char="•"/>
            </a:pPr>
            <a:endParaRPr lang="en-US" dirty="0">
              <a:solidFill>
                <a:srgbClr val="000000"/>
              </a:solidFill>
              <a:latin typeface="Times New Roman" panose="02020603050405020304" pitchFamily="18" charset="0"/>
            </a:endParaRPr>
          </a:p>
          <a:p>
            <a:pPr marL="285750" indent="-285750">
              <a:buFont typeface="Arial" panose="020B0604020202020204" pitchFamily="34" charset="0"/>
              <a:buChar char="•"/>
            </a:pPr>
            <a:r>
              <a:rPr lang="en-US" dirty="0">
                <a:solidFill>
                  <a:srgbClr val="000000"/>
                </a:solidFill>
                <a:latin typeface="Times New Roman" panose="02020603050405020304" pitchFamily="18" charset="0"/>
              </a:rPr>
              <a:t>Capacity to learn from enormous volumes of data</a:t>
            </a:r>
          </a:p>
          <a:p>
            <a:pPr marL="285750" indent="-285750">
              <a:buFont typeface="Arial" panose="020B0604020202020204" pitchFamily="34" charset="0"/>
              <a:buChar char="•"/>
            </a:pPr>
            <a:endParaRPr lang="en-US" dirty="0">
              <a:solidFill>
                <a:srgbClr val="000000"/>
              </a:solidFill>
              <a:latin typeface="Times New Roman" panose="02020603050405020304" pitchFamily="18" charset="0"/>
            </a:endParaRPr>
          </a:p>
          <a:p>
            <a:pPr marL="285750" indent="-285750">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rPr>
              <a:t>DL has outperformed well-known traditional ML techniques in many domains </a:t>
            </a:r>
            <a:endParaRPr lang="en-US" dirty="0">
              <a:solidFill>
                <a:srgbClr val="000000"/>
              </a:solidFill>
              <a:latin typeface="Times New Roman" panose="02020603050405020304" pitchFamily="18" charset="0"/>
            </a:endParaRPr>
          </a:p>
          <a:p>
            <a:endParaRPr lang="en-US" dirty="0">
              <a:solidFill>
                <a:srgbClr val="000000"/>
              </a:solidFill>
              <a:latin typeface="Times New Roman" panose="02020603050405020304" pitchFamily="18" charset="0"/>
            </a:endParaRPr>
          </a:p>
          <a:p>
            <a:endParaRPr lang="en-US" dirty="0">
              <a:solidFill>
                <a:srgbClr val="000000"/>
              </a:solidFill>
              <a:latin typeface="Times New Roman" panose="02020603050405020304" pitchFamily="18" charset="0"/>
            </a:endParaRPr>
          </a:p>
          <a:p>
            <a:endParaRPr lang="en-US" dirty="0">
              <a:solidFill>
                <a:srgbClr val="000000"/>
              </a:solidFill>
              <a:latin typeface="Times New Roman" panose="02020603050405020304" pitchFamily="18" charset="0"/>
            </a:endParaRPr>
          </a:p>
          <a:p>
            <a:endParaRPr lang="en-US" dirty="0">
              <a:solidFill>
                <a:srgbClr val="000000"/>
              </a:solidFill>
              <a:latin typeface="Times New Roman" panose="02020603050405020304" pitchFamily="18" charset="0"/>
            </a:endParaRPr>
          </a:p>
          <a:p>
            <a:endParaRPr lang="en-US" dirty="0">
              <a:solidFill>
                <a:srgbClr val="000000"/>
              </a:solidFill>
              <a:latin typeface="Times New Roman" panose="02020603050405020304" pitchFamily="18" charset="0"/>
            </a:endParaRPr>
          </a:p>
          <a:p>
            <a:endParaRPr lang="en-US" dirty="0"/>
          </a:p>
        </p:txBody>
      </p:sp>
      <p:sp>
        <p:nvSpPr>
          <p:cNvPr id="6" name="TextBox 5">
            <a:extLst>
              <a:ext uri="{FF2B5EF4-FFF2-40B4-BE49-F238E27FC236}">
                <a16:creationId xmlns:a16="http://schemas.microsoft.com/office/drawing/2014/main" id="{EFA37B2F-FBA3-B9F2-7379-AF83A020EB95}"/>
              </a:ext>
            </a:extLst>
          </p:cNvPr>
          <p:cNvSpPr txBox="1"/>
          <p:nvPr/>
        </p:nvSpPr>
        <p:spPr>
          <a:xfrm>
            <a:off x="939648" y="1065790"/>
            <a:ext cx="10896752" cy="6032421"/>
          </a:xfrm>
          <a:prstGeom prst="rect">
            <a:avLst/>
          </a:prstGeom>
          <a:noFill/>
        </p:spPr>
        <p:txBody>
          <a:bodyPr wrap="square" rtlCol="0">
            <a:spAutoFit/>
          </a:bodyPr>
          <a:lstStyle/>
          <a:p>
            <a:r>
              <a:rPr lang="en-US" sz="1800" b="0" i="0" u="none" strike="noStrike" baseline="0" dirty="0">
                <a:solidFill>
                  <a:srgbClr val="000000"/>
                </a:solidFill>
                <a:latin typeface="Times New Roman" panose="02020603050405020304" pitchFamily="18" charset="0"/>
              </a:rPr>
              <a:t>The deep learning (DL) computer paradigm has recently recognized by the machine learning (ML) community as the Gold Standard.</a:t>
            </a:r>
          </a:p>
          <a:p>
            <a:endParaRPr lang="en-US" dirty="0">
              <a:solidFill>
                <a:srgbClr val="000000"/>
              </a:solidFill>
              <a:latin typeface="Times New Roman" panose="02020603050405020304" pitchFamily="18" charset="0"/>
            </a:endParaRPr>
          </a:p>
          <a:p>
            <a:r>
              <a:rPr lang="en-US" dirty="0">
                <a:solidFill>
                  <a:srgbClr val="000000"/>
                </a:solidFill>
                <a:latin typeface="Times New Roman" panose="02020603050405020304" pitchFamily="18" charset="0"/>
                <a:cs typeface="Times New Roman" panose="02020603050405020304" pitchFamily="18" charset="0"/>
              </a:rPr>
              <a:t>M</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ost popular computational strategy in the area of ML</a:t>
            </a:r>
          </a:p>
          <a:p>
            <a:endParaRPr lang="en-US" dirty="0">
              <a:solidFill>
                <a:srgbClr val="00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rgbClr val="000000"/>
                </a:solidFill>
                <a:latin typeface="Times New Roman" panose="02020603050405020304" pitchFamily="18" charset="0"/>
                <a:cs typeface="Times New Roman" panose="02020603050405020304" pitchFamily="18" charset="0"/>
              </a:rPr>
              <a:t>Number of challenging cognitive tasks</a:t>
            </a:r>
          </a:p>
          <a:p>
            <a:pPr marL="285750" indent="-285750">
              <a:buFont typeface="Arial" panose="020B0604020202020204" pitchFamily="34" charset="0"/>
              <a:buChar char="•"/>
            </a:pPr>
            <a:endParaRPr lang="en-US" dirty="0">
              <a:solidFill>
                <a:srgbClr val="00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rgbClr val="000000"/>
                </a:solidFill>
                <a:latin typeface="Times New Roman" panose="02020603050405020304" pitchFamily="18" charset="0"/>
                <a:cs typeface="Times New Roman" panose="02020603050405020304" pitchFamily="18" charset="0"/>
              </a:rPr>
              <a:t>Capacity to learn from enormous volumes of data</a:t>
            </a:r>
          </a:p>
          <a:p>
            <a:pPr marL="285750" indent="-285750">
              <a:buFont typeface="Arial" panose="020B0604020202020204" pitchFamily="34" charset="0"/>
              <a:buChar char="•"/>
            </a:pPr>
            <a:endParaRPr lang="en-US" dirty="0">
              <a:solidFill>
                <a:srgbClr val="00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cs typeface="Times New Roman" panose="02020603050405020304" pitchFamily="18" charset="0"/>
              </a:rPr>
              <a:t>DL has outperformed well-known traditional ML techniques in many domains </a:t>
            </a:r>
            <a:endParaRPr lang="en-US" dirty="0">
              <a:solidFill>
                <a:srgbClr val="000000"/>
              </a:solidFill>
              <a:latin typeface="Times New Roman" panose="02020603050405020304" pitchFamily="18" charset="0"/>
              <a:cs typeface="Times New Roman" panose="02020603050405020304" pitchFamily="18" charset="0"/>
            </a:endParaRPr>
          </a:p>
          <a:p>
            <a:endParaRPr lang="en-US" sz="2000" b="1" i="0" u="none" strike="noStrike" baseline="0" dirty="0">
              <a:solidFill>
                <a:srgbClr val="000000"/>
              </a:solidFill>
              <a:latin typeface="Times New Roman" panose="02020603050405020304" pitchFamily="18" charset="0"/>
            </a:endParaRPr>
          </a:p>
          <a:p>
            <a:r>
              <a:rPr lang="en-US" sz="2400" b="1" i="0" u="none" strike="noStrike" baseline="0" dirty="0">
                <a:solidFill>
                  <a:srgbClr val="000000"/>
                </a:solidFill>
                <a:latin typeface="Times New Roman" panose="02020603050405020304" pitchFamily="18" charset="0"/>
              </a:rPr>
              <a:t>CNN Based Model </a:t>
            </a:r>
            <a:endParaRPr lang="en-US" sz="2400" b="1" dirty="0">
              <a:solidFill>
                <a:srgbClr val="000000"/>
              </a:solidFill>
              <a:latin typeface="Times New Roman" panose="02020603050405020304" pitchFamily="18" charset="0"/>
            </a:endParaRPr>
          </a:p>
          <a:p>
            <a:endParaRPr lang="en-US"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Deep learning (DL), which is often referred to as representation learning (RL), has emerged as a popular choice among the different ML algorithms used in these applications </a:t>
            </a:r>
            <a:endParaRPr lang="en-US" dirty="0">
              <a:solidFill>
                <a:srgbClr val="000000"/>
              </a:solidFill>
              <a:latin typeface="Times New Roman" panose="02020603050405020304" pitchFamily="18" charset="0"/>
            </a:endParaRPr>
          </a:p>
          <a:p>
            <a:endParaRPr lang="en-US"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Typical convolutional neural networks (CNNs) are usually computationally intensive</a:t>
            </a:r>
            <a:endParaRPr lang="en-US" dirty="0">
              <a:solidFill>
                <a:srgbClr val="000000"/>
              </a:solidFill>
              <a:latin typeface="Times New Roman" panose="02020603050405020304" pitchFamily="18" charset="0"/>
            </a:endParaRPr>
          </a:p>
          <a:p>
            <a:endParaRPr lang="en-US" dirty="0">
              <a:solidFill>
                <a:srgbClr val="000000"/>
              </a:solidFill>
              <a:latin typeface="Times New Roman" panose="02020603050405020304" pitchFamily="18" charset="0"/>
            </a:endParaRPr>
          </a:p>
          <a:p>
            <a:pPr marL="285750" indent="-285750">
              <a:buFont typeface="Arial" panose="020B0604020202020204" pitchFamily="34" charset="0"/>
              <a:buChar char="•"/>
            </a:pPr>
            <a:r>
              <a:rPr lang="en-US" dirty="0">
                <a:solidFill>
                  <a:srgbClr val="000000"/>
                </a:solidFill>
                <a:latin typeface="Times New Roman" panose="02020603050405020304" pitchFamily="18" charset="0"/>
              </a:rPr>
              <a:t>T</a:t>
            </a:r>
            <a:r>
              <a:rPr lang="en-US" sz="1800" b="0" i="0" u="none" strike="noStrike" baseline="0" dirty="0">
                <a:solidFill>
                  <a:srgbClr val="000000"/>
                </a:solidFill>
                <a:latin typeface="Times New Roman" panose="02020603050405020304" pitchFamily="18" charset="0"/>
              </a:rPr>
              <a:t>raining with large mini-batches</a:t>
            </a:r>
          </a:p>
          <a:p>
            <a:pPr marL="285750" indent="-285750" algn="just">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rPr>
              <a:t>Training DNNs in a distributed environment with multiple GPUs and machines </a:t>
            </a:r>
          </a:p>
          <a:p>
            <a:r>
              <a:rPr lang="en-US" sz="1800" b="0" i="0" u="none" strike="noStrike" baseline="0" dirty="0">
                <a:solidFill>
                  <a:srgbClr val="000000"/>
                </a:solidFill>
                <a:latin typeface="Times New Roman" panose="02020603050405020304" pitchFamily="18" charset="0"/>
              </a:rPr>
              <a:t> </a:t>
            </a:r>
            <a:endParaRPr lang="en-US" dirty="0">
              <a:solidFill>
                <a:srgbClr val="000000"/>
              </a:solidFill>
              <a:latin typeface="Times New Roman" panose="02020603050405020304" pitchFamily="18" charset="0"/>
            </a:endParaRPr>
          </a:p>
        </p:txBody>
      </p:sp>
      <p:pic>
        <p:nvPicPr>
          <p:cNvPr id="2054" name="Picture 6" descr="The 3 Types of Machine Learning - The Basics of AI">
            <a:extLst>
              <a:ext uri="{FF2B5EF4-FFF2-40B4-BE49-F238E27FC236}">
                <a16:creationId xmlns:a16="http://schemas.microsoft.com/office/drawing/2014/main" id="{658F3123-DB3E-AD43-7F47-99B1DC2090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6485" y="1367424"/>
            <a:ext cx="3295867" cy="2061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88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任意多边形: 形状 61">
            <a:extLst>
              <a:ext uri="{FF2B5EF4-FFF2-40B4-BE49-F238E27FC236}">
                <a16:creationId xmlns:a16="http://schemas.microsoft.com/office/drawing/2014/main" id="{E6BA6C41-9783-9EA1-C269-821FD93E7069}"/>
              </a:ext>
            </a:extLst>
          </p:cNvPr>
          <p:cNvSpPr/>
          <p:nvPr/>
        </p:nvSpPr>
        <p:spPr>
          <a:xfrm>
            <a:off x="0" y="0"/>
            <a:ext cx="12192000" cy="6858000"/>
          </a:xfrm>
          <a:custGeom>
            <a:avLst/>
            <a:gdLst>
              <a:gd name="connsiteX0" fmla="*/ 351601 w 12192000"/>
              <a:gd name="connsiteY0" fmla="*/ 106680 h 6858000"/>
              <a:gd name="connsiteX1" fmla="*/ 106680 w 12192000"/>
              <a:gd name="connsiteY1" fmla="*/ 351601 h 6858000"/>
              <a:gd name="connsiteX2" fmla="*/ 106680 w 12192000"/>
              <a:gd name="connsiteY2" fmla="*/ 6506399 h 6858000"/>
              <a:gd name="connsiteX3" fmla="*/ 351601 w 12192000"/>
              <a:gd name="connsiteY3" fmla="*/ 6751320 h 6858000"/>
              <a:gd name="connsiteX4" fmla="*/ 11840399 w 12192000"/>
              <a:gd name="connsiteY4" fmla="*/ 6751320 h 6858000"/>
              <a:gd name="connsiteX5" fmla="*/ 12085320 w 12192000"/>
              <a:gd name="connsiteY5" fmla="*/ 6506399 h 6858000"/>
              <a:gd name="connsiteX6" fmla="*/ 12085320 w 12192000"/>
              <a:gd name="connsiteY6" fmla="*/ 351601 h 6858000"/>
              <a:gd name="connsiteX7" fmla="*/ 11840399 w 12192000"/>
              <a:gd name="connsiteY7" fmla="*/ 10668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351601" y="106680"/>
                </a:moveTo>
                <a:cubicBezTo>
                  <a:pt x="216335" y="106680"/>
                  <a:pt x="106680" y="216335"/>
                  <a:pt x="106680" y="351601"/>
                </a:cubicBezTo>
                <a:lnTo>
                  <a:pt x="106680" y="6506399"/>
                </a:lnTo>
                <a:cubicBezTo>
                  <a:pt x="106680" y="6641665"/>
                  <a:pt x="216335" y="6751320"/>
                  <a:pt x="351601" y="6751320"/>
                </a:cubicBezTo>
                <a:lnTo>
                  <a:pt x="11840399" y="6751320"/>
                </a:lnTo>
                <a:cubicBezTo>
                  <a:pt x="11975665" y="6751320"/>
                  <a:pt x="12085320" y="6641665"/>
                  <a:pt x="12085320" y="6506399"/>
                </a:cubicBezTo>
                <a:lnTo>
                  <a:pt x="12085320" y="351601"/>
                </a:lnTo>
                <a:cubicBezTo>
                  <a:pt x="12085320" y="216335"/>
                  <a:pt x="11975665" y="106680"/>
                  <a:pt x="11840399" y="106680"/>
                </a:cubicBezTo>
                <a:close/>
                <a:moveTo>
                  <a:pt x="0" y="0"/>
                </a:moveTo>
                <a:lnTo>
                  <a:pt x="12192000" y="0"/>
                </a:lnTo>
                <a:lnTo>
                  <a:pt x="12192000" y="6858000"/>
                </a:lnTo>
                <a:lnTo>
                  <a:pt x="0" y="6858000"/>
                </a:lnTo>
                <a:close/>
              </a:path>
            </a:pathLst>
          </a:custGeom>
          <a:solidFill>
            <a:srgbClr val="004EA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63" name="图片 62">
            <a:extLst>
              <a:ext uri="{FF2B5EF4-FFF2-40B4-BE49-F238E27FC236}">
                <a16:creationId xmlns:a16="http://schemas.microsoft.com/office/drawing/2014/main" id="{256369E7-6985-E65F-A489-589D2E28D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4156" y="636429"/>
            <a:ext cx="2490986" cy="461665"/>
          </a:xfrm>
          <a:prstGeom prst="rect">
            <a:avLst/>
          </a:prstGeom>
        </p:spPr>
      </p:pic>
      <p:sp>
        <p:nvSpPr>
          <p:cNvPr id="65" name="文本框 64">
            <a:extLst>
              <a:ext uri="{FF2B5EF4-FFF2-40B4-BE49-F238E27FC236}">
                <a16:creationId xmlns:a16="http://schemas.microsoft.com/office/drawing/2014/main" id="{3F950CA1-376A-F44C-E034-E32A9BE19BF9}"/>
              </a:ext>
            </a:extLst>
          </p:cNvPr>
          <p:cNvSpPr txBox="1"/>
          <p:nvPr/>
        </p:nvSpPr>
        <p:spPr>
          <a:xfrm>
            <a:off x="998585" y="605651"/>
            <a:ext cx="6156078" cy="523220"/>
          </a:xfrm>
          <a:prstGeom prst="rect">
            <a:avLst/>
          </a:prstGeom>
          <a:noFill/>
        </p:spPr>
        <p:txBody>
          <a:bodyPr wrap="square">
            <a:spAutoFit/>
          </a:bodyPr>
          <a:lstStyle/>
          <a:p>
            <a:r>
              <a:rPr lang="en-US" altLang="zh-CN" sz="2800" b="1" dirty="0">
                <a:solidFill>
                  <a:schemeClr val="accent1"/>
                </a:solidFill>
                <a:latin typeface="Times New Roman" panose="02020603050405020304" pitchFamily="18" charset="0"/>
                <a:cs typeface="Times New Roman" panose="02020603050405020304" pitchFamily="18" charset="0"/>
                <a:sym typeface="+mn-lt"/>
              </a:rPr>
              <a:t>2.2 Framework Selection &amp; Dataset</a:t>
            </a:r>
            <a:endParaRPr lang="zh-CN" altLang="en-US" sz="12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66" name="矩形 65">
            <a:extLst>
              <a:ext uri="{FF2B5EF4-FFF2-40B4-BE49-F238E27FC236}">
                <a16:creationId xmlns:a16="http://schemas.microsoft.com/office/drawing/2014/main" id="{539CD134-D907-5D86-2ADA-DDF9F97CC7E9}"/>
              </a:ext>
            </a:extLst>
          </p:cNvPr>
          <p:cNvSpPr/>
          <p:nvPr/>
        </p:nvSpPr>
        <p:spPr>
          <a:xfrm flipH="1">
            <a:off x="939648" y="700574"/>
            <a:ext cx="58937" cy="333374"/>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2" name="TextBox 1">
            <a:extLst>
              <a:ext uri="{FF2B5EF4-FFF2-40B4-BE49-F238E27FC236}">
                <a16:creationId xmlns:a16="http://schemas.microsoft.com/office/drawing/2014/main" id="{0CEC4FB9-03E0-62CE-4B9C-0F98AFB20677}"/>
              </a:ext>
            </a:extLst>
          </p:cNvPr>
          <p:cNvSpPr txBox="1"/>
          <p:nvPr/>
        </p:nvSpPr>
        <p:spPr>
          <a:xfrm>
            <a:off x="939648" y="1116543"/>
            <a:ext cx="10447702" cy="5016758"/>
          </a:xfrm>
          <a:prstGeom prst="rect">
            <a:avLst/>
          </a:prstGeom>
          <a:noFill/>
        </p:spPr>
        <p:txBody>
          <a:bodyPr wrap="square" rtlCol="0">
            <a:spAutoFit/>
          </a:bodyPr>
          <a:lstStyle/>
          <a:p>
            <a:r>
              <a:rPr lang="en-US" sz="2000" b="1" i="0" u="none" strike="noStrike" baseline="0" dirty="0">
                <a:solidFill>
                  <a:srgbClr val="000000"/>
                </a:solidFill>
                <a:latin typeface="Times New Roman" panose="02020603050405020304" pitchFamily="18" charset="0"/>
              </a:rPr>
              <a:t>open-source DNN frameworks</a:t>
            </a:r>
            <a:endParaRPr lang="en-US" sz="2000" b="1" dirty="0">
              <a:solidFill>
                <a:srgbClr val="000000"/>
              </a:solidFill>
              <a:latin typeface="Times New Roman" panose="02020603050405020304" pitchFamily="18" charset="0"/>
            </a:endParaRPr>
          </a:p>
          <a:p>
            <a:pPr marL="285750" indent="-285750">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rPr>
              <a:t>TensorFlow </a:t>
            </a:r>
          </a:p>
          <a:p>
            <a:pPr marL="285750" indent="-285750">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rPr>
              <a:t>Caffe </a:t>
            </a:r>
          </a:p>
          <a:p>
            <a:pPr marL="285750" indent="-285750">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rPr>
              <a:t>Torch </a:t>
            </a:r>
          </a:p>
          <a:p>
            <a:pPr marL="285750" indent="-285750">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rPr>
              <a:t> </a:t>
            </a:r>
            <a:r>
              <a:rPr lang="en-US" sz="1800" b="0" i="0" u="none" strike="noStrike" baseline="0" dirty="0" err="1">
                <a:solidFill>
                  <a:srgbClr val="000000"/>
                </a:solidFill>
                <a:latin typeface="Times New Roman" panose="02020603050405020304" pitchFamily="18" charset="0"/>
              </a:rPr>
              <a:t>Keras</a:t>
            </a:r>
            <a:r>
              <a:rPr lang="en-US" sz="1800" b="0" i="0" u="none" strike="noStrike" baseline="0" dirty="0">
                <a:solidFill>
                  <a:srgbClr val="000000"/>
                </a:solidFill>
                <a:latin typeface="Times New Roman" panose="02020603050405020304" pitchFamily="18" charset="0"/>
              </a:rPr>
              <a:t> </a:t>
            </a:r>
          </a:p>
          <a:p>
            <a:pPr marL="285750" indent="-285750">
              <a:buFont typeface="Arial" panose="020B0604020202020204" pitchFamily="34" charset="0"/>
              <a:buChar char="•"/>
            </a:pPr>
            <a:r>
              <a:rPr lang="en-US" sz="1800" b="0" i="0" u="none" strike="noStrike" baseline="0" dirty="0" err="1">
                <a:solidFill>
                  <a:srgbClr val="000000"/>
                </a:solidFill>
                <a:latin typeface="Times New Roman" panose="02020603050405020304" pitchFamily="18" charset="0"/>
              </a:rPr>
              <a:t>PyTorch</a:t>
            </a:r>
            <a:r>
              <a:rPr lang="en-US" sz="1800" b="0" i="0" u="none" strike="noStrike" baseline="0" dirty="0">
                <a:solidFill>
                  <a:srgbClr val="000000"/>
                </a:solidFill>
                <a:latin typeface="Times New Roman" panose="02020603050405020304" pitchFamily="18" charset="0"/>
              </a:rPr>
              <a:t>  </a:t>
            </a:r>
          </a:p>
          <a:p>
            <a:endParaRPr lang="en-US"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Since no single framework has emerged as the dominant leader in the field and since different framework-specific design choices and optimizations might lead to different results </a:t>
            </a:r>
            <a:endParaRPr lang="en-US" sz="2400" b="1" dirty="0">
              <a:solidFill>
                <a:srgbClr val="000000"/>
              </a:solidFill>
              <a:latin typeface="Times New Roman" panose="02020603050405020304" pitchFamily="18" charset="0"/>
            </a:endParaRPr>
          </a:p>
          <a:p>
            <a:endParaRPr lang="en-US" sz="2400" b="1" i="0" u="none" strike="noStrike" baseline="0" dirty="0">
              <a:solidFill>
                <a:srgbClr val="000000"/>
              </a:solidFill>
              <a:latin typeface="Times New Roman" panose="02020603050405020304" pitchFamily="18" charset="0"/>
            </a:endParaRPr>
          </a:p>
          <a:p>
            <a:r>
              <a:rPr lang="en-US" sz="2400" b="1" i="0" u="none" strike="noStrike" baseline="0" dirty="0">
                <a:solidFill>
                  <a:srgbClr val="000000"/>
                </a:solidFill>
                <a:latin typeface="Times New Roman" panose="02020603050405020304" pitchFamily="18" charset="0"/>
              </a:rPr>
              <a:t>MNIST dataset</a:t>
            </a:r>
            <a:endParaRPr lang="en-US" sz="2400" b="1"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We used MNIST dataset for the </a:t>
            </a:r>
            <a:r>
              <a:rPr lang="en-US" sz="1800" b="0" i="0" u="none" strike="noStrike" baseline="0" dirty="0" err="1">
                <a:solidFill>
                  <a:srgbClr val="000000"/>
                </a:solidFill>
                <a:latin typeface="Times New Roman" panose="02020603050405020304" pitchFamily="18" charset="0"/>
              </a:rPr>
              <a:t>experiment.The</a:t>
            </a:r>
            <a:r>
              <a:rPr lang="en-US" sz="1800" b="0" i="0" u="none" strike="noStrike" baseline="0" dirty="0">
                <a:solidFill>
                  <a:srgbClr val="000000"/>
                </a:solidFill>
                <a:latin typeface="Times New Roman" panose="02020603050405020304" pitchFamily="18" charset="0"/>
              </a:rPr>
              <a:t> MNIST database (Modified National Institute of Standards and Technology database) is a large database of handwritten digits that is commonly used for training various image processing systems. The database is also widely used for training and testing in the field of machine learning.</a:t>
            </a:r>
          </a:p>
          <a:p>
            <a:endParaRPr lang="en-US"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 </a:t>
            </a:r>
            <a:endParaRPr lang="en-US" dirty="0">
              <a:solidFill>
                <a:srgbClr val="000000"/>
              </a:solidFill>
              <a:latin typeface="Times New Roman" panose="02020603050405020304" pitchFamily="18" charset="0"/>
            </a:endParaRPr>
          </a:p>
          <a:p>
            <a:endParaRPr lang="en-US" dirty="0"/>
          </a:p>
        </p:txBody>
      </p:sp>
      <p:pic>
        <p:nvPicPr>
          <p:cNvPr id="5" name="Picture 4">
            <a:extLst>
              <a:ext uri="{FF2B5EF4-FFF2-40B4-BE49-F238E27FC236}">
                <a16:creationId xmlns:a16="http://schemas.microsoft.com/office/drawing/2014/main" id="{FF38C39E-B2FD-7F0E-3F36-96458D8E8AF8}"/>
              </a:ext>
            </a:extLst>
          </p:cNvPr>
          <p:cNvPicPr>
            <a:picLocks noChangeAspect="1"/>
          </p:cNvPicPr>
          <p:nvPr/>
        </p:nvPicPr>
        <p:blipFill>
          <a:blip r:embed="rId3"/>
          <a:stretch>
            <a:fillRect/>
          </a:stretch>
        </p:blipFill>
        <p:spPr>
          <a:xfrm>
            <a:off x="2911013" y="5255942"/>
            <a:ext cx="6504972" cy="1289990"/>
          </a:xfrm>
          <a:prstGeom prst="rect">
            <a:avLst/>
          </a:prstGeom>
        </p:spPr>
      </p:pic>
    </p:spTree>
    <p:extLst>
      <p:ext uri="{BB962C8B-B14F-4D97-AF65-F5344CB8AC3E}">
        <p14:creationId xmlns:p14="http://schemas.microsoft.com/office/powerpoint/2010/main" val="3898801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任意多边形: 形状 61">
            <a:extLst>
              <a:ext uri="{FF2B5EF4-FFF2-40B4-BE49-F238E27FC236}">
                <a16:creationId xmlns:a16="http://schemas.microsoft.com/office/drawing/2014/main" id="{E6BA6C41-9783-9EA1-C269-821FD93E7069}"/>
              </a:ext>
            </a:extLst>
          </p:cNvPr>
          <p:cNvSpPr/>
          <p:nvPr/>
        </p:nvSpPr>
        <p:spPr>
          <a:xfrm>
            <a:off x="0" y="0"/>
            <a:ext cx="12192000" cy="6858000"/>
          </a:xfrm>
          <a:custGeom>
            <a:avLst/>
            <a:gdLst>
              <a:gd name="connsiteX0" fmla="*/ 351601 w 12192000"/>
              <a:gd name="connsiteY0" fmla="*/ 106680 h 6858000"/>
              <a:gd name="connsiteX1" fmla="*/ 106680 w 12192000"/>
              <a:gd name="connsiteY1" fmla="*/ 351601 h 6858000"/>
              <a:gd name="connsiteX2" fmla="*/ 106680 w 12192000"/>
              <a:gd name="connsiteY2" fmla="*/ 6506399 h 6858000"/>
              <a:gd name="connsiteX3" fmla="*/ 351601 w 12192000"/>
              <a:gd name="connsiteY3" fmla="*/ 6751320 h 6858000"/>
              <a:gd name="connsiteX4" fmla="*/ 11840399 w 12192000"/>
              <a:gd name="connsiteY4" fmla="*/ 6751320 h 6858000"/>
              <a:gd name="connsiteX5" fmla="*/ 12085320 w 12192000"/>
              <a:gd name="connsiteY5" fmla="*/ 6506399 h 6858000"/>
              <a:gd name="connsiteX6" fmla="*/ 12085320 w 12192000"/>
              <a:gd name="connsiteY6" fmla="*/ 351601 h 6858000"/>
              <a:gd name="connsiteX7" fmla="*/ 11840399 w 12192000"/>
              <a:gd name="connsiteY7" fmla="*/ 10668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351601" y="106680"/>
                </a:moveTo>
                <a:cubicBezTo>
                  <a:pt x="216335" y="106680"/>
                  <a:pt x="106680" y="216335"/>
                  <a:pt x="106680" y="351601"/>
                </a:cubicBezTo>
                <a:lnTo>
                  <a:pt x="106680" y="6506399"/>
                </a:lnTo>
                <a:cubicBezTo>
                  <a:pt x="106680" y="6641665"/>
                  <a:pt x="216335" y="6751320"/>
                  <a:pt x="351601" y="6751320"/>
                </a:cubicBezTo>
                <a:lnTo>
                  <a:pt x="11840399" y="6751320"/>
                </a:lnTo>
                <a:cubicBezTo>
                  <a:pt x="11975665" y="6751320"/>
                  <a:pt x="12085320" y="6641665"/>
                  <a:pt x="12085320" y="6506399"/>
                </a:cubicBezTo>
                <a:lnTo>
                  <a:pt x="12085320" y="351601"/>
                </a:lnTo>
                <a:cubicBezTo>
                  <a:pt x="12085320" y="216335"/>
                  <a:pt x="11975665" y="106680"/>
                  <a:pt x="11840399" y="106680"/>
                </a:cubicBezTo>
                <a:close/>
                <a:moveTo>
                  <a:pt x="0" y="0"/>
                </a:moveTo>
                <a:lnTo>
                  <a:pt x="12192000" y="0"/>
                </a:lnTo>
                <a:lnTo>
                  <a:pt x="12192000" y="6858000"/>
                </a:lnTo>
                <a:lnTo>
                  <a:pt x="0" y="6858000"/>
                </a:lnTo>
                <a:close/>
              </a:path>
            </a:pathLst>
          </a:custGeom>
          <a:solidFill>
            <a:srgbClr val="004EA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63" name="图片 62">
            <a:extLst>
              <a:ext uri="{FF2B5EF4-FFF2-40B4-BE49-F238E27FC236}">
                <a16:creationId xmlns:a16="http://schemas.microsoft.com/office/drawing/2014/main" id="{256369E7-6985-E65F-A489-589D2E28D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4156" y="636429"/>
            <a:ext cx="2490986" cy="461665"/>
          </a:xfrm>
          <a:prstGeom prst="rect">
            <a:avLst/>
          </a:prstGeom>
        </p:spPr>
      </p:pic>
      <p:sp>
        <p:nvSpPr>
          <p:cNvPr id="65" name="文本框 64">
            <a:extLst>
              <a:ext uri="{FF2B5EF4-FFF2-40B4-BE49-F238E27FC236}">
                <a16:creationId xmlns:a16="http://schemas.microsoft.com/office/drawing/2014/main" id="{3F950CA1-376A-F44C-E034-E32A9BE19BF9}"/>
              </a:ext>
            </a:extLst>
          </p:cNvPr>
          <p:cNvSpPr txBox="1"/>
          <p:nvPr/>
        </p:nvSpPr>
        <p:spPr>
          <a:xfrm>
            <a:off x="998585" y="605651"/>
            <a:ext cx="6156078" cy="523220"/>
          </a:xfrm>
          <a:prstGeom prst="rect">
            <a:avLst/>
          </a:prstGeom>
          <a:noFill/>
        </p:spPr>
        <p:txBody>
          <a:bodyPr wrap="square">
            <a:spAutoFit/>
          </a:bodyPr>
          <a:lstStyle/>
          <a:p>
            <a:r>
              <a:rPr lang="en-US" altLang="zh-CN" sz="2800" b="1" dirty="0">
                <a:solidFill>
                  <a:schemeClr val="accent1"/>
                </a:solidFill>
                <a:latin typeface="Times New Roman" panose="02020603050405020304" pitchFamily="18" charset="0"/>
                <a:cs typeface="Times New Roman" panose="02020603050405020304" pitchFamily="18" charset="0"/>
                <a:sym typeface="+mn-lt"/>
              </a:rPr>
              <a:t>2.3 Summary</a:t>
            </a:r>
            <a:endParaRPr lang="zh-CN" altLang="en-US" sz="12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66" name="矩形 65">
            <a:extLst>
              <a:ext uri="{FF2B5EF4-FFF2-40B4-BE49-F238E27FC236}">
                <a16:creationId xmlns:a16="http://schemas.microsoft.com/office/drawing/2014/main" id="{539CD134-D907-5D86-2ADA-DDF9F97CC7E9}"/>
              </a:ext>
            </a:extLst>
          </p:cNvPr>
          <p:cNvSpPr/>
          <p:nvPr/>
        </p:nvSpPr>
        <p:spPr>
          <a:xfrm flipH="1">
            <a:off x="939648" y="700574"/>
            <a:ext cx="58937" cy="333374"/>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3" name="TextBox 2">
            <a:extLst>
              <a:ext uri="{FF2B5EF4-FFF2-40B4-BE49-F238E27FC236}">
                <a16:creationId xmlns:a16="http://schemas.microsoft.com/office/drawing/2014/main" id="{D56143AF-37B6-7489-26E1-6142FD81A605}"/>
              </a:ext>
            </a:extLst>
          </p:cNvPr>
          <p:cNvSpPr txBox="1"/>
          <p:nvPr/>
        </p:nvSpPr>
        <p:spPr>
          <a:xfrm>
            <a:off x="998585" y="1544320"/>
            <a:ext cx="10837815" cy="2862322"/>
          </a:xfrm>
          <a:prstGeom prst="rect">
            <a:avLst/>
          </a:prstGeom>
          <a:noFill/>
        </p:spPr>
        <p:txBody>
          <a:bodyPr wrap="square" rtlCol="0">
            <a:spAutoFit/>
          </a:bodyPr>
          <a:lstStyle/>
          <a:p>
            <a:r>
              <a:rPr lang="en-US" sz="1800" b="0" i="0" u="none" strike="noStrike" baseline="0" dirty="0">
                <a:solidFill>
                  <a:srgbClr val="000000"/>
                </a:solidFill>
                <a:latin typeface="Times New Roman" panose="02020603050405020304" pitchFamily="18" charset="0"/>
              </a:rPr>
              <a:t>A CNN consists of an input layer, an output layer, and multiple hidden layers. The hidden layers of a CNN typically consist of convolutional layers, pooling layers, and fully connected layers.</a:t>
            </a:r>
          </a:p>
          <a:p>
            <a:endParaRPr lang="en-US"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 Convolutional layers apply require bulky networks to achieve accuracy. </a:t>
            </a:r>
          </a:p>
          <a:p>
            <a:endParaRPr lang="en-US" sz="1800" b="0" i="0" u="none" strike="noStrike" baseline="0"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In CNNs, convolution takes the majority of the energy. Specifically, convolution with multiple layers consumes more than 90% of the total energy resources . </a:t>
            </a:r>
          </a:p>
          <a:p>
            <a:endParaRPr lang="en-US" sz="1800" b="0" i="0" u="none" strike="noStrike" baseline="0"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To solve the above problems, I have </a:t>
            </a:r>
            <a:r>
              <a:rPr lang="en-US" dirty="0">
                <a:solidFill>
                  <a:srgbClr val="000000"/>
                </a:solidFill>
                <a:latin typeface="Times New Roman" panose="02020603050405020304" pitchFamily="18" charset="0"/>
              </a:rPr>
              <a:t>proposed</a:t>
            </a:r>
            <a:r>
              <a:rPr lang="en-US" sz="1800" b="0" i="0" u="none" strike="noStrike" baseline="0" dirty="0">
                <a:solidFill>
                  <a:srgbClr val="000000"/>
                </a:solidFill>
                <a:latin typeface="Times New Roman" panose="02020603050405020304" pitchFamily="18" charset="0"/>
              </a:rPr>
              <a:t> a light-weight attention-fused CNN for Energy Efficiency and Optimization. </a:t>
            </a:r>
            <a:endParaRPr lang="en-US" dirty="0"/>
          </a:p>
        </p:txBody>
      </p:sp>
    </p:spTree>
    <p:extLst>
      <p:ext uri="{BB962C8B-B14F-4D97-AF65-F5344CB8AC3E}">
        <p14:creationId xmlns:p14="http://schemas.microsoft.com/office/powerpoint/2010/main" val="1704163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9E52AE7E-0CEB-48F7-2592-BAB706D8F6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7060"/>
            <a:ext cx="4572345" cy="6858000"/>
          </a:xfrm>
          <a:prstGeom prst="rect">
            <a:avLst/>
          </a:prstGeom>
        </p:spPr>
      </p:pic>
      <p:sp>
        <p:nvSpPr>
          <p:cNvPr id="8" name="矩形 7">
            <a:extLst>
              <a:ext uri="{FF2B5EF4-FFF2-40B4-BE49-F238E27FC236}">
                <a16:creationId xmlns:a16="http://schemas.microsoft.com/office/drawing/2014/main" id="{8A3E4C4B-F6CC-DD77-B339-AF9E99E94C71}"/>
              </a:ext>
            </a:extLst>
          </p:cNvPr>
          <p:cNvSpPr/>
          <p:nvPr/>
        </p:nvSpPr>
        <p:spPr>
          <a:xfrm>
            <a:off x="0" y="0"/>
            <a:ext cx="4572345" cy="6875060"/>
          </a:xfrm>
          <a:prstGeom prst="rect">
            <a:avLst/>
          </a:prstGeom>
          <a:solidFill>
            <a:srgbClr val="004EA2">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0" name="文本框 9">
            <a:extLst>
              <a:ext uri="{FF2B5EF4-FFF2-40B4-BE49-F238E27FC236}">
                <a16:creationId xmlns:a16="http://schemas.microsoft.com/office/drawing/2014/main" id="{6FB2C30D-21C4-597F-4445-3CA79796D284}"/>
              </a:ext>
            </a:extLst>
          </p:cNvPr>
          <p:cNvSpPr txBox="1"/>
          <p:nvPr/>
        </p:nvSpPr>
        <p:spPr>
          <a:xfrm>
            <a:off x="5738884" y="2828835"/>
            <a:ext cx="6509637" cy="1015663"/>
          </a:xfrm>
          <a:prstGeom prst="rect">
            <a:avLst/>
          </a:prstGeom>
          <a:noFill/>
        </p:spPr>
        <p:txBody>
          <a:bodyPr wrap="square" rtlCol="0">
            <a:spAutoFit/>
          </a:bodyPr>
          <a:lstStyle/>
          <a:p>
            <a:r>
              <a:rPr lang="en-US" altLang="zh-CN" sz="6000" b="1" dirty="0">
                <a:solidFill>
                  <a:srgbClr val="004EA2"/>
                </a:solidFill>
                <a:latin typeface="Microsoft YaHei" panose="020B0503020204020204" pitchFamily="34" charset="-122"/>
                <a:ea typeface="Microsoft YaHei" panose="020B0503020204020204" pitchFamily="34" charset="-122"/>
                <a:cs typeface="Times New Roman" panose="02020603050405020304" pitchFamily="18" charset="0"/>
              </a:rPr>
              <a:t>CNN Model</a:t>
            </a:r>
            <a:endParaRPr lang="zh-CN" altLang="en-US" sz="6000" b="1" dirty="0">
              <a:solidFill>
                <a:srgbClr val="004EA2"/>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4" name="文本框 3">
            <a:extLst>
              <a:ext uri="{FF2B5EF4-FFF2-40B4-BE49-F238E27FC236}">
                <a16:creationId xmlns:a16="http://schemas.microsoft.com/office/drawing/2014/main" id="{35A44009-11ED-45F9-067E-86F2E88EDBCD}"/>
              </a:ext>
            </a:extLst>
          </p:cNvPr>
          <p:cNvSpPr txBox="1"/>
          <p:nvPr/>
        </p:nvSpPr>
        <p:spPr>
          <a:xfrm>
            <a:off x="2380856" y="2568897"/>
            <a:ext cx="2191489" cy="1754326"/>
          </a:xfrm>
          <a:prstGeom prst="rect">
            <a:avLst/>
          </a:prstGeom>
          <a:noFill/>
        </p:spPr>
        <p:txBody>
          <a:bodyPr wrap="square" rtlCol="0">
            <a:spAutoFit/>
          </a:bodyPr>
          <a:lstStyle/>
          <a:p>
            <a:pPr algn="r"/>
            <a:r>
              <a:rPr lang="en-US" altLang="zh-CN" sz="5400" b="1" spc="3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PART 03</a:t>
            </a:r>
            <a:endParaRPr lang="zh-CN" altLang="en-US" sz="5400" b="1" spc="3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2" name="文本框 11">
            <a:extLst>
              <a:ext uri="{FF2B5EF4-FFF2-40B4-BE49-F238E27FC236}">
                <a16:creationId xmlns:a16="http://schemas.microsoft.com/office/drawing/2014/main" id="{3B6FB99B-267B-3183-32F2-E3172B2BF606}"/>
              </a:ext>
            </a:extLst>
          </p:cNvPr>
          <p:cNvSpPr txBox="1"/>
          <p:nvPr/>
        </p:nvSpPr>
        <p:spPr>
          <a:xfrm>
            <a:off x="5738884" y="3844498"/>
            <a:ext cx="6093724" cy="584775"/>
          </a:xfrm>
          <a:prstGeom prst="rect">
            <a:avLst/>
          </a:prstGeom>
          <a:noFill/>
        </p:spPr>
        <p:txBody>
          <a:bodyPr wrap="square">
            <a:spAutoFit/>
          </a:bodyPr>
          <a:lstStyle/>
          <a:p>
            <a:r>
              <a:rPr lang="en-US" altLang="zh-CN" sz="1600" dirty="0">
                <a:latin typeface="Microsoft YaHei" panose="020B0503020204020204" pitchFamily="34" charset="-122"/>
                <a:ea typeface="Microsoft YaHei" panose="020B0503020204020204" pitchFamily="34" charset="-122"/>
                <a:cs typeface="Times New Roman" panose="02020603050405020304" pitchFamily="18" charset="0"/>
              </a:rPr>
              <a:t>Simple Convolutional Neural Network Models For </a:t>
            </a:r>
            <a:r>
              <a:rPr lang="en-US" altLang="zh-CN" sz="1600" dirty="0" err="1">
                <a:latin typeface="Microsoft YaHei" panose="020B0503020204020204" pitchFamily="34" charset="-122"/>
                <a:ea typeface="Microsoft YaHei" panose="020B0503020204020204" pitchFamily="34" charset="-122"/>
                <a:cs typeface="Times New Roman" panose="02020603050405020304" pitchFamily="18" charset="0"/>
              </a:rPr>
              <a:t>Mnist</a:t>
            </a:r>
            <a:r>
              <a:rPr lang="en-US" altLang="zh-CN" sz="1600" dirty="0">
                <a:latin typeface="Microsoft YaHei" panose="020B0503020204020204" pitchFamily="34" charset="-122"/>
                <a:ea typeface="Microsoft YaHei" panose="020B0503020204020204" pitchFamily="34" charset="-122"/>
                <a:cs typeface="Times New Roman" panose="02020603050405020304" pitchFamily="18" charset="0"/>
              </a:rPr>
              <a:t> Digit Recognition</a:t>
            </a:r>
            <a:endParaRPr lang="zh-CN" altLang="en-US" sz="1600"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3" name="矩形 12">
            <a:extLst>
              <a:ext uri="{FF2B5EF4-FFF2-40B4-BE49-F238E27FC236}">
                <a16:creationId xmlns:a16="http://schemas.microsoft.com/office/drawing/2014/main" id="{66C3A2E7-A75F-3891-3499-AB1A9437CEC6}"/>
              </a:ext>
            </a:extLst>
          </p:cNvPr>
          <p:cNvSpPr/>
          <p:nvPr/>
        </p:nvSpPr>
        <p:spPr>
          <a:xfrm>
            <a:off x="5505851" y="2941320"/>
            <a:ext cx="109183" cy="1158240"/>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4" name="矩形 13">
            <a:extLst>
              <a:ext uri="{FF2B5EF4-FFF2-40B4-BE49-F238E27FC236}">
                <a16:creationId xmlns:a16="http://schemas.microsoft.com/office/drawing/2014/main" id="{B5A8826E-60B6-D1C4-4E88-ABFF1A2A1BBF}"/>
              </a:ext>
            </a:extLst>
          </p:cNvPr>
          <p:cNvSpPr/>
          <p:nvPr/>
        </p:nvSpPr>
        <p:spPr>
          <a:xfrm>
            <a:off x="2258022" y="2133600"/>
            <a:ext cx="2649257" cy="2499360"/>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0607524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任意多边形: 形状 61">
            <a:extLst>
              <a:ext uri="{FF2B5EF4-FFF2-40B4-BE49-F238E27FC236}">
                <a16:creationId xmlns:a16="http://schemas.microsoft.com/office/drawing/2014/main" id="{E6BA6C41-9783-9EA1-C269-821FD93E7069}"/>
              </a:ext>
            </a:extLst>
          </p:cNvPr>
          <p:cNvSpPr/>
          <p:nvPr/>
        </p:nvSpPr>
        <p:spPr>
          <a:xfrm>
            <a:off x="0" y="0"/>
            <a:ext cx="12192000" cy="6858000"/>
          </a:xfrm>
          <a:custGeom>
            <a:avLst/>
            <a:gdLst>
              <a:gd name="connsiteX0" fmla="*/ 351601 w 12192000"/>
              <a:gd name="connsiteY0" fmla="*/ 106680 h 6858000"/>
              <a:gd name="connsiteX1" fmla="*/ 106680 w 12192000"/>
              <a:gd name="connsiteY1" fmla="*/ 351601 h 6858000"/>
              <a:gd name="connsiteX2" fmla="*/ 106680 w 12192000"/>
              <a:gd name="connsiteY2" fmla="*/ 6506399 h 6858000"/>
              <a:gd name="connsiteX3" fmla="*/ 351601 w 12192000"/>
              <a:gd name="connsiteY3" fmla="*/ 6751320 h 6858000"/>
              <a:gd name="connsiteX4" fmla="*/ 11840399 w 12192000"/>
              <a:gd name="connsiteY4" fmla="*/ 6751320 h 6858000"/>
              <a:gd name="connsiteX5" fmla="*/ 12085320 w 12192000"/>
              <a:gd name="connsiteY5" fmla="*/ 6506399 h 6858000"/>
              <a:gd name="connsiteX6" fmla="*/ 12085320 w 12192000"/>
              <a:gd name="connsiteY6" fmla="*/ 351601 h 6858000"/>
              <a:gd name="connsiteX7" fmla="*/ 11840399 w 12192000"/>
              <a:gd name="connsiteY7" fmla="*/ 10668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351601" y="106680"/>
                </a:moveTo>
                <a:cubicBezTo>
                  <a:pt x="216335" y="106680"/>
                  <a:pt x="106680" y="216335"/>
                  <a:pt x="106680" y="351601"/>
                </a:cubicBezTo>
                <a:lnTo>
                  <a:pt x="106680" y="6506399"/>
                </a:lnTo>
                <a:cubicBezTo>
                  <a:pt x="106680" y="6641665"/>
                  <a:pt x="216335" y="6751320"/>
                  <a:pt x="351601" y="6751320"/>
                </a:cubicBezTo>
                <a:lnTo>
                  <a:pt x="11840399" y="6751320"/>
                </a:lnTo>
                <a:cubicBezTo>
                  <a:pt x="11975665" y="6751320"/>
                  <a:pt x="12085320" y="6641665"/>
                  <a:pt x="12085320" y="6506399"/>
                </a:cubicBezTo>
                <a:lnTo>
                  <a:pt x="12085320" y="351601"/>
                </a:lnTo>
                <a:cubicBezTo>
                  <a:pt x="12085320" y="216335"/>
                  <a:pt x="11975665" y="106680"/>
                  <a:pt x="11840399" y="106680"/>
                </a:cubicBezTo>
                <a:close/>
                <a:moveTo>
                  <a:pt x="0" y="0"/>
                </a:moveTo>
                <a:lnTo>
                  <a:pt x="12192000" y="0"/>
                </a:lnTo>
                <a:lnTo>
                  <a:pt x="12192000" y="6858000"/>
                </a:lnTo>
                <a:lnTo>
                  <a:pt x="0" y="6858000"/>
                </a:lnTo>
                <a:close/>
              </a:path>
            </a:pathLst>
          </a:custGeom>
          <a:solidFill>
            <a:srgbClr val="004EA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63" name="图片 62">
            <a:extLst>
              <a:ext uri="{FF2B5EF4-FFF2-40B4-BE49-F238E27FC236}">
                <a16:creationId xmlns:a16="http://schemas.microsoft.com/office/drawing/2014/main" id="{256369E7-6985-E65F-A489-589D2E28D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4156" y="636429"/>
            <a:ext cx="2490986" cy="461665"/>
          </a:xfrm>
          <a:prstGeom prst="rect">
            <a:avLst/>
          </a:prstGeom>
        </p:spPr>
      </p:pic>
      <p:sp>
        <p:nvSpPr>
          <p:cNvPr id="65" name="文本框 64">
            <a:extLst>
              <a:ext uri="{FF2B5EF4-FFF2-40B4-BE49-F238E27FC236}">
                <a16:creationId xmlns:a16="http://schemas.microsoft.com/office/drawing/2014/main" id="{3F950CA1-376A-F44C-E034-E32A9BE19BF9}"/>
              </a:ext>
            </a:extLst>
          </p:cNvPr>
          <p:cNvSpPr txBox="1"/>
          <p:nvPr/>
        </p:nvSpPr>
        <p:spPr>
          <a:xfrm>
            <a:off x="998585" y="605651"/>
            <a:ext cx="8148500" cy="523220"/>
          </a:xfrm>
          <a:prstGeom prst="rect">
            <a:avLst/>
          </a:prstGeom>
          <a:noFill/>
        </p:spPr>
        <p:txBody>
          <a:bodyPr wrap="square">
            <a:spAutoFit/>
          </a:bodyPr>
          <a:lstStyle/>
          <a:p>
            <a:r>
              <a:rPr lang="en-US" altLang="zh-CN" sz="2800" b="1" dirty="0">
                <a:solidFill>
                  <a:schemeClr val="accent1"/>
                </a:solidFill>
                <a:latin typeface="Times New Roman" panose="02020603050405020304" pitchFamily="18" charset="0"/>
                <a:cs typeface="Times New Roman" panose="02020603050405020304" pitchFamily="18" charset="0"/>
                <a:sym typeface="+mn-lt"/>
              </a:rPr>
              <a:t>3.1 Introduction</a:t>
            </a:r>
            <a:endParaRPr lang="zh-CN" altLang="en-US" sz="12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66" name="矩形 65">
            <a:extLst>
              <a:ext uri="{FF2B5EF4-FFF2-40B4-BE49-F238E27FC236}">
                <a16:creationId xmlns:a16="http://schemas.microsoft.com/office/drawing/2014/main" id="{539CD134-D907-5D86-2ADA-DDF9F97CC7E9}"/>
              </a:ext>
            </a:extLst>
          </p:cNvPr>
          <p:cNvSpPr/>
          <p:nvPr/>
        </p:nvSpPr>
        <p:spPr>
          <a:xfrm flipH="1">
            <a:off x="939648" y="700574"/>
            <a:ext cx="58937" cy="333374"/>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3" name="TextBox 2">
            <a:extLst>
              <a:ext uri="{FF2B5EF4-FFF2-40B4-BE49-F238E27FC236}">
                <a16:creationId xmlns:a16="http://schemas.microsoft.com/office/drawing/2014/main" id="{D56143AF-37B6-7489-26E1-6142FD81A605}"/>
              </a:ext>
            </a:extLst>
          </p:cNvPr>
          <p:cNvSpPr txBox="1"/>
          <p:nvPr/>
        </p:nvSpPr>
        <p:spPr>
          <a:xfrm>
            <a:off x="998585" y="1544320"/>
            <a:ext cx="10837815" cy="3416320"/>
          </a:xfrm>
          <a:prstGeom prst="rect">
            <a:avLst/>
          </a:prstGeom>
          <a:noFill/>
        </p:spPr>
        <p:txBody>
          <a:bodyPr wrap="square" rtlCol="0">
            <a:spAutoFit/>
          </a:bodyPr>
          <a:lstStyle/>
          <a:p>
            <a:r>
              <a:rPr lang="en-US" sz="1800" b="0" i="0" u="none" strike="noStrike" baseline="0" dirty="0">
                <a:solidFill>
                  <a:srgbClr val="000000"/>
                </a:solidFill>
                <a:latin typeface="Times New Roman" panose="02020603050405020304" pitchFamily="18" charset="0"/>
              </a:rPr>
              <a:t>Data set for the MNIST handwritten digit recognition is one of the most basic data sets used to test performance of neural network models and learning techniques Using 60,000 images as the training set .</a:t>
            </a:r>
          </a:p>
          <a:p>
            <a:endParaRPr lang="en-US"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Convolutional neural networks (CNN) improve this accuracy to over 99%</a:t>
            </a:r>
          </a:p>
          <a:p>
            <a:endParaRPr lang="en-US"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We require more complicated models, careful adjustment of hyperparameters using learning rate and batch size, regularization techniques such as batch normalization and dropout, and augmentation of training data to enhance accuracy after 99%.. </a:t>
            </a:r>
          </a:p>
          <a:p>
            <a:endParaRPr lang="en-US"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According to the publications, the maximum accuracy on the MNIST test set was between 99.7% and 99.84%</a:t>
            </a:r>
          </a:p>
          <a:p>
            <a:endParaRPr lang="en-US"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 </a:t>
            </a:r>
            <a:endParaRPr lang="en-US" dirty="0"/>
          </a:p>
        </p:txBody>
      </p:sp>
      <p:pic>
        <p:nvPicPr>
          <p:cNvPr id="4" name="Picture 3">
            <a:extLst>
              <a:ext uri="{FF2B5EF4-FFF2-40B4-BE49-F238E27FC236}">
                <a16:creationId xmlns:a16="http://schemas.microsoft.com/office/drawing/2014/main" id="{DA9D9185-D7B9-F7CD-8130-0296338DEFC5}"/>
              </a:ext>
            </a:extLst>
          </p:cNvPr>
          <p:cNvPicPr>
            <a:picLocks noChangeAspect="1"/>
          </p:cNvPicPr>
          <p:nvPr/>
        </p:nvPicPr>
        <p:blipFill>
          <a:blip r:embed="rId3"/>
          <a:stretch>
            <a:fillRect/>
          </a:stretch>
        </p:blipFill>
        <p:spPr>
          <a:xfrm>
            <a:off x="2695227" y="4393580"/>
            <a:ext cx="6957663" cy="2265724"/>
          </a:xfrm>
          <a:prstGeom prst="rect">
            <a:avLst/>
          </a:prstGeom>
        </p:spPr>
      </p:pic>
    </p:spTree>
    <p:extLst>
      <p:ext uri="{BB962C8B-B14F-4D97-AF65-F5344CB8AC3E}">
        <p14:creationId xmlns:p14="http://schemas.microsoft.com/office/powerpoint/2010/main" val="2729680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任意多边形: 形状 61">
            <a:extLst>
              <a:ext uri="{FF2B5EF4-FFF2-40B4-BE49-F238E27FC236}">
                <a16:creationId xmlns:a16="http://schemas.microsoft.com/office/drawing/2014/main" id="{E6BA6C41-9783-9EA1-C269-821FD93E7069}"/>
              </a:ext>
            </a:extLst>
          </p:cNvPr>
          <p:cNvSpPr/>
          <p:nvPr/>
        </p:nvSpPr>
        <p:spPr>
          <a:xfrm>
            <a:off x="0" y="0"/>
            <a:ext cx="12192000" cy="6858000"/>
          </a:xfrm>
          <a:custGeom>
            <a:avLst/>
            <a:gdLst>
              <a:gd name="connsiteX0" fmla="*/ 351601 w 12192000"/>
              <a:gd name="connsiteY0" fmla="*/ 106680 h 6858000"/>
              <a:gd name="connsiteX1" fmla="*/ 106680 w 12192000"/>
              <a:gd name="connsiteY1" fmla="*/ 351601 h 6858000"/>
              <a:gd name="connsiteX2" fmla="*/ 106680 w 12192000"/>
              <a:gd name="connsiteY2" fmla="*/ 6506399 h 6858000"/>
              <a:gd name="connsiteX3" fmla="*/ 351601 w 12192000"/>
              <a:gd name="connsiteY3" fmla="*/ 6751320 h 6858000"/>
              <a:gd name="connsiteX4" fmla="*/ 11840399 w 12192000"/>
              <a:gd name="connsiteY4" fmla="*/ 6751320 h 6858000"/>
              <a:gd name="connsiteX5" fmla="*/ 12085320 w 12192000"/>
              <a:gd name="connsiteY5" fmla="*/ 6506399 h 6858000"/>
              <a:gd name="connsiteX6" fmla="*/ 12085320 w 12192000"/>
              <a:gd name="connsiteY6" fmla="*/ 351601 h 6858000"/>
              <a:gd name="connsiteX7" fmla="*/ 11840399 w 12192000"/>
              <a:gd name="connsiteY7" fmla="*/ 10668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351601" y="106680"/>
                </a:moveTo>
                <a:cubicBezTo>
                  <a:pt x="216335" y="106680"/>
                  <a:pt x="106680" y="216335"/>
                  <a:pt x="106680" y="351601"/>
                </a:cubicBezTo>
                <a:lnTo>
                  <a:pt x="106680" y="6506399"/>
                </a:lnTo>
                <a:cubicBezTo>
                  <a:pt x="106680" y="6641665"/>
                  <a:pt x="216335" y="6751320"/>
                  <a:pt x="351601" y="6751320"/>
                </a:cubicBezTo>
                <a:lnTo>
                  <a:pt x="11840399" y="6751320"/>
                </a:lnTo>
                <a:cubicBezTo>
                  <a:pt x="11975665" y="6751320"/>
                  <a:pt x="12085320" y="6641665"/>
                  <a:pt x="12085320" y="6506399"/>
                </a:cubicBezTo>
                <a:lnTo>
                  <a:pt x="12085320" y="351601"/>
                </a:lnTo>
                <a:cubicBezTo>
                  <a:pt x="12085320" y="216335"/>
                  <a:pt x="11975665" y="106680"/>
                  <a:pt x="11840399" y="106680"/>
                </a:cubicBezTo>
                <a:close/>
                <a:moveTo>
                  <a:pt x="0" y="0"/>
                </a:moveTo>
                <a:lnTo>
                  <a:pt x="12192000" y="0"/>
                </a:lnTo>
                <a:lnTo>
                  <a:pt x="12192000" y="6858000"/>
                </a:lnTo>
                <a:lnTo>
                  <a:pt x="0" y="6858000"/>
                </a:lnTo>
                <a:close/>
              </a:path>
            </a:pathLst>
          </a:custGeom>
          <a:solidFill>
            <a:srgbClr val="004EA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63" name="图片 62">
            <a:extLst>
              <a:ext uri="{FF2B5EF4-FFF2-40B4-BE49-F238E27FC236}">
                <a16:creationId xmlns:a16="http://schemas.microsoft.com/office/drawing/2014/main" id="{256369E7-6985-E65F-A489-589D2E28D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4156" y="636429"/>
            <a:ext cx="2490986" cy="461665"/>
          </a:xfrm>
          <a:prstGeom prst="rect">
            <a:avLst/>
          </a:prstGeom>
        </p:spPr>
      </p:pic>
      <p:sp>
        <p:nvSpPr>
          <p:cNvPr id="65" name="文本框 64">
            <a:extLst>
              <a:ext uri="{FF2B5EF4-FFF2-40B4-BE49-F238E27FC236}">
                <a16:creationId xmlns:a16="http://schemas.microsoft.com/office/drawing/2014/main" id="{3F950CA1-376A-F44C-E034-E32A9BE19BF9}"/>
              </a:ext>
            </a:extLst>
          </p:cNvPr>
          <p:cNvSpPr txBox="1"/>
          <p:nvPr/>
        </p:nvSpPr>
        <p:spPr>
          <a:xfrm>
            <a:off x="998585" y="605651"/>
            <a:ext cx="8148500" cy="523220"/>
          </a:xfrm>
          <a:prstGeom prst="rect">
            <a:avLst/>
          </a:prstGeom>
          <a:noFill/>
        </p:spPr>
        <p:txBody>
          <a:bodyPr wrap="square">
            <a:spAutoFit/>
          </a:bodyPr>
          <a:lstStyle/>
          <a:p>
            <a:r>
              <a:rPr lang="en-US" altLang="zh-CN" sz="2800" b="1" dirty="0">
                <a:solidFill>
                  <a:schemeClr val="accent1"/>
                </a:solidFill>
                <a:latin typeface="Times New Roman" panose="02020603050405020304" pitchFamily="18" charset="0"/>
                <a:cs typeface="Times New Roman" panose="02020603050405020304" pitchFamily="18" charset="0"/>
                <a:sym typeface="+mn-lt"/>
              </a:rPr>
              <a:t>3.2 Network Design and Training</a:t>
            </a:r>
            <a:endParaRPr lang="zh-CN" altLang="en-US" sz="12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66" name="矩形 65">
            <a:extLst>
              <a:ext uri="{FF2B5EF4-FFF2-40B4-BE49-F238E27FC236}">
                <a16:creationId xmlns:a16="http://schemas.microsoft.com/office/drawing/2014/main" id="{539CD134-D907-5D86-2ADA-DDF9F97CC7E9}"/>
              </a:ext>
            </a:extLst>
          </p:cNvPr>
          <p:cNvSpPr/>
          <p:nvPr/>
        </p:nvSpPr>
        <p:spPr>
          <a:xfrm flipH="1">
            <a:off x="939648" y="700574"/>
            <a:ext cx="58937" cy="333374"/>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3" name="TextBox 2">
            <a:extLst>
              <a:ext uri="{FF2B5EF4-FFF2-40B4-BE49-F238E27FC236}">
                <a16:creationId xmlns:a16="http://schemas.microsoft.com/office/drawing/2014/main" id="{D56143AF-37B6-7489-26E1-6142FD81A605}"/>
              </a:ext>
            </a:extLst>
          </p:cNvPr>
          <p:cNvSpPr txBox="1"/>
          <p:nvPr/>
        </p:nvSpPr>
        <p:spPr>
          <a:xfrm>
            <a:off x="998585" y="1544320"/>
            <a:ext cx="10837815" cy="3416320"/>
          </a:xfrm>
          <a:prstGeom prst="rect">
            <a:avLst/>
          </a:prstGeom>
          <a:noFill/>
        </p:spPr>
        <p:txBody>
          <a:bodyPr wrap="square" rtlCol="0">
            <a:spAutoFit/>
          </a:bodyPr>
          <a:lstStyle/>
          <a:p>
            <a:r>
              <a:rPr lang="en-US" sz="1800" b="0" i="0" u="none" strike="noStrike" baseline="0" dirty="0">
                <a:solidFill>
                  <a:srgbClr val="000000"/>
                </a:solidFill>
                <a:latin typeface="Times New Roman" panose="02020603050405020304" pitchFamily="18" charset="0"/>
              </a:rPr>
              <a:t>At the end of a model's several convolutional layers lies a fully linked layer. Each convolution layer performs a 2D convolution, 2D batch normalization, and </a:t>
            </a:r>
            <a:r>
              <a:rPr lang="en-US" sz="1800" b="0" i="0" u="none" strike="noStrike" baseline="0" dirty="0" err="1">
                <a:solidFill>
                  <a:srgbClr val="000000"/>
                </a:solidFill>
                <a:latin typeface="Times New Roman" panose="02020603050405020304" pitchFamily="18" charset="0"/>
              </a:rPr>
              <a:t>ReLU</a:t>
            </a:r>
            <a:r>
              <a:rPr lang="en-US" sz="1800" b="0" i="0" u="none" strike="noStrike" baseline="0" dirty="0">
                <a:solidFill>
                  <a:srgbClr val="000000"/>
                </a:solidFill>
                <a:latin typeface="Times New Roman" panose="02020603050405020304" pitchFamily="18" charset="0"/>
              </a:rPr>
              <a:t> activation. </a:t>
            </a:r>
          </a:p>
          <a:p>
            <a:endParaRPr lang="en-US"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Max pooling or average pooling is not used after convolution. Instead, the size of feature map is reduced after each convolution because padding is not used. </a:t>
            </a:r>
          </a:p>
          <a:p>
            <a:endParaRPr lang="en-US"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For example, we used a 3 × 3 kernel, the width and height of the image is reduced  after each convolution layer. Similar approach is taken in other networks  feature map size becomes small enough.</a:t>
            </a:r>
          </a:p>
          <a:p>
            <a:endParaRPr lang="en-US"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 </a:t>
            </a:r>
            <a:r>
              <a:rPr lang="en-US" dirty="0">
                <a:solidFill>
                  <a:srgbClr val="000000"/>
                </a:solidFill>
                <a:latin typeface="Times New Roman" panose="02020603050405020304" pitchFamily="18" charset="0"/>
              </a:rPr>
              <a:t>A</a:t>
            </a:r>
            <a:r>
              <a:rPr lang="en-US" sz="1800" b="0" i="0" u="none" strike="noStrike" baseline="0" dirty="0">
                <a:solidFill>
                  <a:srgbClr val="000000"/>
                </a:solidFill>
                <a:latin typeface="Times New Roman" panose="02020603050405020304" pitchFamily="18" charset="0"/>
              </a:rPr>
              <a:t> fully-connected layer connects the feature map to the final output. A 1D batch normalization is used at the fully-connected layer.</a:t>
            </a:r>
            <a:endParaRPr lang="en-US"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 </a:t>
            </a:r>
            <a:endParaRPr lang="en-US" dirty="0"/>
          </a:p>
        </p:txBody>
      </p:sp>
    </p:spTree>
    <p:extLst>
      <p:ext uri="{BB962C8B-B14F-4D97-AF65-F5344CB8AC3E}">
        <p14:creationId xmlns:p14="http://schemas.microsoft.com/office/powerpoint/2010/main" val="21486736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任意多边形: 形状 61">
            <a:extLst>
              <a:ext uri="{FF2B5EF4-FFF2-40B4-BE49-F238E27FC236}">
                <a16:creationId xmlns:a16="http://schemas.microsoft.com/office/drawing/2014/main" id="{E6BA6C41-9783-9EA1-C269-821FD93E7069}"/>
              </a:ext>
            </a:extLst>
          </p:cNvPr>
          <p:cNvSpPr/>
          <p:nvPr/>
        </p:nvSpPr>
        <p:spPr>
          <a:xfrm>
            <a:off x="0" y="0"/>
            <a:ext cx="12192000" cy="6858000"/>
          </a:xfrm>
          <a:custGeom>
            <a:avLst/>
            <a:gdLst>
              <a:gd name="connsiteX0" fmla="*/ 351601 w 12192000"/>
              <a:gd name="connsiteY0" fmla="*/ 106680 h 6858000"/>
              <a:gd name="connsiteX1" fmla="*/ 106680 w 12192000"/>
              <a:gd name="connsiteY1" fmla="*/ 351601 h 6858000"/>
              <a:gd name="connsiteX2" fmla="*/ 106680 w 12192000"/>
              <a:gd name="connsiteY2" fmla="*/ 6506399 h 6858000"/>
              <a:gd name="connsiteX3" fmla="*/ 351601 w 12192000"/>
              <a:gd name="connsiteY3" fmla="*/ 6751320 h 6858000"/>
              <a:gd name="connsiteX4" fmla="*/ 11840399 w 12192000"/>
              <a:gd name="connsiteY4" fmla="*/ 6751320 h 6858000"/>
              <a:gd name="connsiteX5" fmla="*/ 12085320 w 12192000"/>
              <a:gd name="connsiteY5" fmla="*/ 6506399 h 6858000"/>
              <a:gd name="connsiteX6" fmla="*/ 12085320 w 12192000"/>
              <a:gd name="connsiteY6" fmla="*/ 351601 h 6858000"/>
              <a:gd name="connsiteX7" fmla="*/ 11840399 w 12192000"/>
              <a:gd name="connsiteY7" fmla="*/ 10668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351601" y="106680"/>
                </a:moveTo>
                <a:cubicBezTo>
                  <a:pt x="216335" y="106680"/>
                  <a:pt x="106680" y="216335"/>
                  <a:pt x="106680" y="351601"/>
                </a:cubicBezTo>
                <a:lnTo>
                  <a:pt x="106680" y="6506399"/>
                </a:lnTo>
                <a:cubicBezTo>
                  <a:pt x="106680" y="6641665"/>
                  <a:pt x="216335" y="6751320"/>
                  <a:pt x="351601" y="6751320"/>
                </a:cubicBezTo>
                <a:lnTo>
                  <a:pt x="11840399" y="6751320"/>
                </a:lnTo>
                <a:cubicBezTo>
                  <a:pt x="11975665" y="6751320"/>
                  <a:pt x="12085320" y="6641665"/>
                  <a:pt x="12085320" y="6506399"/>
                </a:cubicBezTo>
                <a:lnTo>
                  <a:pt x="12085320" y="351601"/>
                </a:lnTo>
                <a:cubicBezTo>
                  <a:pt x="12085320" y="216335"/>
                  <a:pt x="11975665" y="106680"/>
                  <a:pt x="11840399" y="106680"/>
                </a:cubicBezTo>
                <a:close/>
                <a:moveTo>
                  <a:pt x="0" y="0"/>
                </a:moveTo>
                <a:lnTo>
                  <a:pt x="12192000" y="0"/>
                </a:lnTo>
                <a:lnTo>
                  <a:pt x="12192000" y="6858000"/>
                </a:lnTo>
                <a:lnTo>
                  <a:pt x="0" y="6858000"/>
                </a:lnTo>
                <a:close/>
              </a:path>
            </a:pathLst>
          </a:custGeom>
          <a:solidFill>
            <a:srgbClr val="004EA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63" name="图片 62">
            <a:extLst>
              <a:ext uri="{FF2B5EF4-FFF2-40B4-BE49-F238E27FC236}">
                <a16:creationId xmlns:a16="http://schemas.microsoft.com/office/drawing/2014/main" id="{256369E7-6985-E65F-A489-589D2E28D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4156" y="636429"/>
            <a:ext cx="2490986" cy="461665"/>
          </a:xfrm>
          <a:prstGeom prst="rect">
            <a:avLst/>
          </a:prstGeom>
        </p:spPr>
      </p:pic>
      <p:sp>
        <p:nvSpPr>
          <p:cNvPr id="65" name="文本框 64">
            <a:extLst>
              <a:ext uri="{FF2B5EF4-FFF2-40B4-BE49-F238E27FC236}">
                <a16:creationId xmlns:a16="http://schemas.microsoft.com/office/drawing/2014/main" id="{3F950CA1-376A-F44C-E034-E32A9BE19BF9}"/>
              </a:ext>
            </a:extLst>
          </p:cNvPr>
          <p:cNvSpPr txBox="1"/>
          <p:nvPr/>
        </p:nvSpPr>
        <p:spPr>
          <a:xfrm>
            <a:off x="998585" y="560680"/>
            <a:ext cx="8148500" cy="523220"/>
          </a:xfrm>
          <a:prstGeom prst="rect">
            <a:avLst/>
          </a:prstGeom>
          <a:noFill/>
        </p:spPr>
        <p:txBody>
          <a:bodyPr wrap="square">
            <a:spAutoFit/>
          </a:bodyPr>
          <a:lstStyle/>
          <a:p>
            <a:r>
              <a:rPr lang="en-US" altLang="zh-CN" sz="2800" b="1" dirty="0">
                <a:solidFill>
                  <a:schemeClr val="accent1"/>
                </a:solidFill>
                <a:latin typeface="Times New Roman" panose="02020603050405020304" pitchFamily="18" charset="0"/>
                <a:cs typeface="Times New Roman" panose="02020603050405020304" pitchFamily="18" charset="0"/>
                <a:sym typeface="+mn-lt"/>
              </a:rPr>
              <a:t>3.2 Network Design and Training (Cont.)</a:t>
            </a:r>
            <a:endParaRPr lang="zh-CN" altLang="en-US" sz="12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66" name="矩形 65">
            <a:extLst>
              <a:ext uri="{FF2B5EF4-FFF2-40B4-BE49-F238E27FC236}">
                <a16:creationId xmlns:a16="http://schemas.microsoft.com/office/drawing/2014/main" id="{539CD134-D907-5D86-2ADA-DDF9F97CC7E9}"/>
              </a:ext>
            </a:extLst>
          </p:cNvPr>
          <p:cNvSpPr/>
          <p:nvPr/>
        </p:nvSpPr>
        <p:spPr>
          <a:xfrm flipH="1">
            <a:off x="939648" y="700574"/>
            <a:ext cx="58937" cy="333374"/>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4" name="Picture 3">
            <a:extLst>
              <a:ext uri="{FF2B5EF4-FFF2-40B4-BE49-F238E27FC236}">
                <a16:creationId xmlns:a16="http://schemas.microsoft.com/office/drawing/2014/main" id="{F1D6019A-A4B3-D9E9-B0CF-76C05764EA3E}"/>
              </a:ext>
            </a:extLst>
          </p:cNvPr>
          <p:cNvPicPr>
            <a:picLocks noChangeAspect="1"/>
          </p:cNvPicPr>
          <p:nvPr/>
        </p:nvPicPr>
        <p:blipFill>
          <a:blip r:embed="rId3"/>
          <a:stretch>
            <a:fillRect/>
          </a:stretch>
        </p:blipFill>
        <p:spPr>
          <a:xfrm>
            <a:off x="1240731" y="1173844"/>
            <a:ext cx="8839972" cy="3665786"/>
          </a:xfrm>
          <a:prstGeom prst="rect">
            <a:avLst/>
          </a:prstGeom>
        </p:spPr>
      </p:pic>
      <p:sp>
        <p:nvSpPr>
          <p:cNvPr id="5" name="TextBox 4">
            <a:extLst>
              <a:ext uri="{FF2B5EF4-FFF2-40B4-BE49-F238E27FC236}">
                <a16:creationId xmlns:a16="http://schemas.microsoft.com/office/drawing/2014/main" id="{BBAB5842-D9A4-DA0F-066F-5CE9AE5C9A01}"/>
              </a:ext>
            </a:extLst>
          </p:cNvPr>
          <p:cNvSpPr txBox="1"/>
          <p:nvPr/>
        </p:nvSpPr>
        <p:spPr>
          <a:xfrm>
            <a:off x="2513977" y="4800508"/>
            <a:ext cx="7783551" cy="369332"/>
          </a:xfrm>
          <a:prstGeom prst="rect">
            <a:avLst/>
          </a:prstGeom>
          <a:noFill/>
        </p:spPr>
        <p:txBody>
          <a:bodyPr wrap="square" rtlCol="0">
            <a:spAutoFit/>
          </a:bodyPr>
          <a:lstStyle/>
          <a:p>
            <a:r>
              <a:rPr lang="en-US" sz="1800" b="0" i="1" u="none" strike="noStrike" baseline="0" dirty="0">
                <a:solidFill>
                  <a:srgbClr val="000000"/>
                </a:solidFill>
                <a:latin typeface="Times New Roman" panose="02020603050405020304" pitchFamily="18" charset="0"/>
              </a:rPr>
              <a:t>Figure : Network models used for MNIST digit classification </a:t>
            </a:r>
            <a:endParaRPr lang="en-US" dirty="0"/>
          </a:p>
        </p:txBody>
      </p:sp>
      <p:sp>
        <p:nvSpPr>
          <p:cNvPr id="6" name="TextBox 5">
            <a:extLst>
              <a:ext uri="{FF2B5EF4-FFF2-40B4-BE49-F238E27FC236}">
                <a16:creationId xmlns:a16="http://schemas.microsoft.com/office/drawing/2014/main" id="{9E844191-ACA0-8B3E-C325-5CEFBCF26AA1}"/>
              </a:ext>
            </a:extLst>
          </p:cNvPr>
          <p:cNvSpPr txBox="1"/>
          <p:nvPr/>
        </p:nvSpPr>
        <p:spPr>
          <a:xfrm>
            <a:off x="1240731" y="5274250"/>
            <a:ext cx="9575952" cy="1477328"/>
          </a:xfrm>
          <a:prstGeom prst="rect">
            <a:avLst/>
          </a:prstGeom>
          <a:noFill/>
        </p:spPr>
        <p:txBody>
          <a:bodyPr wrap="square" rtlCol="0">
            <a:spAutoFit/>
          </a:bodyPr>
          <a:lstStyle/>
          <a:p>
            <a:r>
              <a:rPr lang="en-US" sz="1800" b="0" i="0" u="none" strike="noStrike" baseline="0" dirty="0">
                <a:solidFill>
                  <a:srgbClr val="000000"/>
                </a:solidFill>
                <a:latin typeface="Times New Roman" panose="02020603050405020304" pitchFamily="18" charset="0"/>
              </a:rPr>
              <a:t>The first network, M3, uses 10 convolution layers with 16(</a:t>
            </a:r>
            <a:r>
              <a:rPr lang="en-US" sz="1800" b="0" i="0" u="none" strike="noStrike" baseline="0" dirty="0" err="1">
                <a:solidFill>
                  <a:srgbClr val="000000"/>
                </a:solidFill>
                <a:latin typeface="Times New Roman" panose="02020603050405020304" pitchFamily="18" charset="0"/>
              </a:rPr>
              <a:t>i</a:t>
            </a:r>
            <a:r>
              <a:rPr lang="en-US" sz="1800" b="0" i="0" u="none" strike="noStrike" baseline="0" dirty="0">
                <a:solidFill>
                  <a:srgbClr val="000000"/>
                </a:solidFill>
                <a:latin typeface="Times New Roman" panose="02020603050405020304" pitchFamily="18" charset="0"/>
              </a:rPr>
              <a:t> + 1) channels in </a:t>
            </a:r>
            <a:r>
              <a:rPr lang="en-US" sz="1800" b="0" i="0" u="none" strike="noStrike" baseline="0" dirty="0" err="1">
                <a:solidFill>
                  <a:srgbClr val="000000"/>
                </a:solidFill>
                <a:latin typeface="Times New Roman" panose="02020603050405020304" pitchFamily="18" charset="0"/>
              </a:rPr>
              <a:t>ith</a:t>
            </a:r>
            <a:r>
              <a:rPr lang="en-US" sz="1800" b="0" i="0" u="none" strike="noStrike" baseline="0" dirty="0">
                <a:solidFill>
                  <a:srgbClr val="000000"/>
                </a:solidFill>
                <a:latin typeface="Times New Roman" panose="02020603050405020304" pitchFamily="18" charset="0"/>
              </a:rPr>
              <a:t> convolution layer. The feature map becomes 8×8 with 176 channels after the 10th layer.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second network, M5, uses 5 convolution layers with 32i channels in </a:t>
            </a:r>
            <a:r>
              <a:rPr lang="en-US" dirty="0" err="1">
                <a:latin typeface="Times New Roman" panose="02020603050405020304" pitchFamily="18" charset="0"/>
                <a:cs typeface="Times New Roman" panose="02020603050405020304" pitchFamily="18" charset="0"/>
              </a:rPr>
              <a:t>ith</a:t>
            </a:r>
            <a:r>
              <a:rPr lang="en-US" dirty="0">
                <a:latin typeface="Times New Roman" panose="02020603050405020304" pitchFamily="18" charset="0"/>
                <a:cs typeface="Times New Roman" panose="02020603050405020304" pitchFamily="18" charset="0"/>
              </a:rPr>
              <a:t> </a:t>
            </a:r>
            <a:r>
              <a:rPr lang="en-US" sz="1800" b="0" i="0" u="none" strike="noStrike" baseline="0" dirty="0">
                <a:solidFill>
                  <a:srgbClr val="000000"/>
                </a:solidFill>
                <a:latin typeface="Times New Roman" panose="02020603050405020304" pitchFamily="18" charset="0"/>
              </a:rPr>
              <a:t>convolution layer .</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69791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任意多边形: 形状 61">
            <a:extLst>
              <a:ext uri="{FF2B5EF4-FFF2-40B4-BE49-F238E27FC236}">
                <a16:creationId xmlns:a16="http://schemas.microsoft.com/office/drawing/2014/main" id="{E6BA6C41-9783-9EA1-C269-821FD93E7069}"/>
              </a:ext>
            </a:extLst>
          </p:cNvPr>
          <p:cNvSpPr/>
          <p:nvPr/>
        </p:nvSpPr>
        <p:spPr>
          <a:xfrm>
            <a:off x="0" y="0"/>
            <a:ext cx="12192000" cy="6858000"/>
          </a:xfrm>
          <a:custGeom>
            <a:avLst/>
            <a:gdLst>
              <a:gd name="connsiteX0" fmla="*/ 351601 w 12192000"/>
              <a:gd name="connsiteY0" fmla="*/ 106680 h 6858000"/>
              <a:gd name="connsiteX1" fmla="*/ 106680 w 12192000"/>
              <a:gd name="connsiteY1" fmla="*/ 351601 h 6858000"/>
              <a:gd name="connsiteX2" fmla="*/ 106680 w 12192000"/>
              <a:gd name="connsiteY2" fmla="*/ 6506399 h 6858000"/>
              <a:gd name="connsiteX3" fmla="*/ 351601 w 12192000"/>
              <a:gd name="connsiteY3" fmla="*/ 6751320 h 6858000"/>
              <a:gd name="connsiteX4" fmla="*/ 11840399 w 12192000"/>
              <a:gd name="connsiteY4" fmla="*/ 6751320 h 6858000"/>
              <a:gd name="connsiteX5" fmla="*/ 12085320 w 12192000"/>
              <a:gd name="connsiteY5" fmla="*/ 6506399 h 6858000"/>
              <a:gd name="connsiteX6" fmla="*/ 12085320 w 12192000"/>
              <a:gd name="connsiteY6" fmla="*/ 351601 h 6858000"/>
              <a:gd name="connsiteX7" fmla="*/ 11840399 w 12192000"/>
              <a:gd name="connsiteY7" fmla="*/ 10668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351601" y="106680"/>
                </a:moveTo>
                <a:cubicBezTo>
                  <a:pt x="216335" y="106680"/>
                  <a:pt x="106680" y="216335"/>
                  <a:pt x="106680" y="351601"/>
                </a:cubicBezTo>
                <a:lnTo>
                  <a:pt x="106680" y="6506399"/>
                </a:lnTo>
                <a:cubicBezTo>
                  <a:pt x="106680" y="6641665"/>
                  <a:pt x="216335" y="6751320"/>
                  <a:pt x="351601" y="6751320"/>
                </a:cubicBezTo>
                <a:lnTo>
                  <a:pt x="11840399" y="6751320"/>
                </a:lnTo>
                <a:cubicBezTo>
                  <a:pt x="11975665" y="6751320"/>
                  <a:pt x="12085320" y="6641665"/>
                  <a:pt x="12085320" y="6506399"/>
                </a:cubicBezTo>
                <a:lnTo>
                  <a:pt x="12085320" y="351601"/>
                </a:lnTo>
                <a:cubicBezTo>
                  <a:pt x="12085320" y="216335"/>
                  <a:pt x="11975665" y="106680"/>
                  <a:pt x="11840399" y="106680"/>
                </a:cubicBezTo>
                <a:close/>
                <a:moveTo>
                  <a:pt x="0" y="0"/>
                </a:moveTo>
                <a:lnTo>
                  <a:pt x="12192000" y="0"/>
                </a:lnTo>
                <a:lnTo>
                  <a:pt x="12192000" y="6858000"/>
                </a:lnTo>
                <a:lnTo>
                  <a:pt x="0" y="6858000"/>
                </a:lnTo>
                <a:close/>
              </a:path>
            </a:pathLst>
          </a:custGeom>
          <a:solidFill>
            <a:srgbClr val="004EA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63" name="图片 62">
            <a:extLst>
              <a:ext uri="{FF2B5EF4-FFF2-40B4-BE49-F238E27FC236}">
                <a16:creationId xmlns:a16="http://schemas.microsoft.com/office/drawing/2014/main" id="{256369E7-6985-E65F-A489-589D2E28D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4156" y="636429"/>
            <a:ext cx="2490986" cy="461665"/>
          </a:xfrm>
          <a:prstGeom prst="rect">
            <a:avLst/>
          </a:prstGeom>
        </p:spPr>
      </p:pic>
      <p:sp>
        <p:nvSpPr>
          <p:cNvPr id="65" name="文本框 64">
            <a:extLst>
              <a:ext uri="{FF2B5EF4-FFF2-40B4-BE49-F238E27FC236}">
                <a16:creationId xmlns:a16="http://schemas.microsoft.com/office/drawing/2014/main" id="{3F950CA1-376A-F44C-E034-E32A9BE19BF9}"/>
              </a:ext>
            </a:extLst>
          </p:cNvPr>
          <p:cNvSpPr txBox="1"/>
          <p:nvPr/>
        </p:nvSpPr>
        <p:spPr>
          <a:xfrm>
            <a:off x="998585" y="605651"/>
            <a:ext cx="7755671" cy="523220"/>
          </a:xfrm>
          <a:prstGeom prst="rect">
            <a:avLst/>
          </a:prstGeom>
          <a:noFill/>
        </p:spPr>
        <p:txBody>
          <a:bodyPr wrap="square">
            <a:spAutoFit/>
          </a:bodyPr>
          <a:lstStyle/>
          <a:p>
            <a:r>
              <a:rPr lang="en-US" altLang="zh-CN" sz="2800" b="1" dirty="0">
                <a:solidFill>
                  <a:srgbClr val="004EA2"/>
                </a:solidFill>
                <a:latin typeface="Microsoft YaHei" panose="020B0503020204020204" pitchFamily="34" charset="-122"/>
                <a:ea typeface="Microsoft YaHei" panose="020B0503020204020204" pitchFamily="34" charset="-122"/>
                <a:cs typeface="Times New Roman" panose="02020603050405020304" pitchFamily="18" charset="0"/>
              </a:rPr>
              <a:t>3.3  Impact of Data Augmentation</a:t>
            </a:r>
            <a:endParaRPr lang="zh-CN" altLang="en-US" sz="2800" b="1" dirty="0">
              <a:solidFill>
                <a:srgbClr val="004EA2"/>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66" name="矩形 65">
            <a:extLst>
              <a:ext uri="{FF2B5EF4-FFF2-40B4-BE49-F238E27FC236}">
                <a16:creationId xmlns:a16="http://schemas.microsoft.com/office/drawing/2014/main" id="{539CD134-D907-5D86-2ADA-DDF9F97CC7E9}"/>
              </a:ext>
            </a:extLst>
          </p:cNvPr>
          <p:cNvSpPr/>
          <p:nvPr/>
        </p:nvSpPr>
        <p:spPr>
          <a:xfrm flipH="1">
            <a:off x="939648" y="700574"/>
            <a:ext cx="58937" cy="333374"/>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5" name="TextBox 4">
            <a:extLst>
              <a:ext uri="{FF2B5EF4-FFF2-40B4-BE49-F238E27FC236}">
                <a16:creationId xmlns:a16="http://schemas.microsoft.com/office/drawing/2014/main" id="{8EDF42F4-84DD-96A7-36E9-D03F86AFB428}"/>
              </a:ext>
            </a:extLst>
          </p:cNvPr>
          <p:cNvSpPr txBox="1"/>
          <p:nvPr/>
        </p:nvSpPr>
        <p:spPr>
          <a:xfrm>
            <a:off x="939647" y="1331226"/>
            <a:ext cx="10978557" cy="4524315"/>
          </a:xfrm>
          <a:prstGeom prst="rect">
            <a:avLst/>
          </a:prstGeom>
          <a:noFill/>
        </p:spPr>
        <p:txBody>
          <a:bodyPr wrap="square" rtlCol="0">
            <a:spAutoFit/>
          </a:bodyPr>
          <a:lstStyle/>
          <a:p>
            <a:pPr algn="just"/>
            <a:endParaRPr lang="en-US" dirty="0">
              <a:solidFill>
                <a:srgbClr val="000000"/>
              </a:solidFill>
              <a:latin typeface="Times New Roman" panose="02020603050405020304" pitchFamily="18" charset="0"/>
            </a:endParaRPr>
          </a:p>
          <a:p>
            <a:pPr algn="just"/>
            <a:r>
              <a:rPr lang="en-US" sz="1800" b="0" i="0" u="none" strike="noStrike" baseline="0" dirty="0">
                <a:solidFill>
                  <a:srgbClr val="000000"/>
                </a:solidFill>
                <a:latin typeface="Times New Roman" panose="02020603050405020304" pitchFamily="18" charset="0"/>
              </a:rPr>
              <a:t>When training the proposed network, we used two schemes for data generation: random rotation and random translation. </a:t>
            </a:r>
          </a:p>
          <a:p>
            <a:pPr algn="just"/>
            <a:endParaRPr lang="en-US" dirty="0">
              <a:solidFill>
                <a:srgbClr val="000000"/>
              </a:solidFill>
              <a:latin typeface="Times New Roman" panose="02020603050405020304" pitchFamily="18" charset="0"/>
            </a:endParaRPr>
          </a:p>
          <a:p>
            <a:pPr algn="just"/>
            <a:endParaRPr lang="en-US" dirty="0">
              <a:solidFill>
                <a:srgbClr val="000000"/>
              </a:solidFill>
              <a:latin typeface="Times New Roman" panose="02020603050405020304" pitchFamily="18" charset="0"/>
            </a:endParaRPr>
          </a:p>
          <a:p>
            <a:pPr algn="just"/>
            <a:endParaRPr lang="en-US" dirty="0">
              <a:solidFill>
                <a:srgbClr val="000000"/>
              </a:solidFill>
              <a:latin typeface="Times New Roman" panose="02020603050405020304" pitchFamily="18" charset="0"/>
            </a:endParaRPr>
          </a:p>
          <a:p>
            <a:pPr algn="just"/>
            <a:endParaRPr lang="en-US" dirty="0">
              <a:solidFill>
                <a:srgbClr val="000000"/>
              </a:solidFill>
              <a:latin typeface="Times New Roman" panose="02020603050405020304" pitchFamily="18" charset="0"/>
            </a:endParaRPr>
          </a:p>
          <a:p>
            <a:pPr algn="just"/>
            <a:endParaRPr lang="en-US" dirty="0">
              <a:solidFill>
                <a:srgbClr val="000000"/>
              </a:solidFill>
              <a:latin typeface="Times New Roman" panose="02020603050405020304" pitchFamily="18" charset="0"/>
            </a:endParaRPr>
          </a:p>
          <a:p>
            <a:pPr algn="just"/>
            <a:endParaRPr lang="en-US" dirty="0">
              <a:solidFill>
                <a:srgbClr val="000000"/>
              </a:solidFill>
              <a:latin typeface="Times New Roman" panose="02020603050405020304" pitchFamily="18" charset="0"/>
            </a:endParaRPr>
          </a:p>
          <a:p>
            <a:pPr algn="just"/>
            <a:endParaRPr lang="en-US" dirty="0">
              <a:solidFill>
                <a:srgbClr val="000000"/>
              </a:solidFill>
              <a:latin typeface="Times New Roman" panose="02020603050405020304" pitchFamily="18" charset="0"/>
            </a:endParaRPr>
          </a:p>
          <a:p>
            <a:pPr algn="just"/>
            <a:r>
              <a:rPr lang="en-US" dirty="0">
                <a:solidFill>
                  <a:srgbClr val="000000"/>
                </a:solidFill>
                <a:latin typeface="Times New Roman" panose="02020603050405020304" pitchFamily="18" charset="0"/>
              </a:rPr>
              <a:t>For random translation, an image is randomly shifted horizontally and vertically, up to 20% of the image size in each direction. For random rotation, the image is rotated up to 20 degrees in either clockwise or counterclockwise direction. The amount of transformation varies for each image and each epoch, so the network gets to see various versions of an image in the training set</a:t>
            </a:r>
          </a:p>
          <a:p>
            <a:pPr algn="just"/>
            <a:endParaRPr lang="en-US" dirty="0">
              <a:solidFill>
                <a:srgbClr val="000000"/>
              </a:solidFill>
              <a:latin typeface="Times New Roman" panose="02020603050405020304" pitchFamily="18" charset="0"/>
            </a:endParaRPr>
          </a:p>
          <a:p>
            <a:pPr algn="just"/>
            <a:endParaRPr lang="en-US" dirty="0"/>
          </a:p>
        </p:txBody>
      </p:sp>
      <p:pic>
        <p:nvPicPr>
          <p:cNvPr id="7" name="Picture 6">
            <a:extLst>
              <a:ext uri="{FF2B5EF4-FFF2-40B4-BE49-F238E27FC236}">
                <a16:creationId xmlns:a16="http://schemas.microsoft.com/office/drawing/2014/main" id="{CC187582-DED0-CF29-1616-D192312587BE}"/>
              </a:ext>
            </a:extLst>
          </p:cNvPr>
          <p:cNvPicPr>
            <a:picLocks noChangeAspect="1"/>
          </p:cNvPicPr>
          <p:nvPr/>
        </p:nvPicPr>
        <p:blipFill>
          <a:blip r:embed="rId3"/>
          <a:stretch>
            <a:fillRect/>
          </a:stretch>
        </p:blipFill>
        <p:spPr>
          <a:xfrm>
            <a:off x="2866663" y="2248224"/>
            <a:ext cx="6458673" cy="1639019"/>
          </a:xfrm>
          <a:prstGeom prst="rect">
            <a:avLst/>
          </a:prstGeom>
        </p:spPr>
      </p:pic>
    </p:spTree>
    <p:extLst>
      <p:ext uri="{BB962C8B-B14F-4D97-AF65-F5344CB8AC3E}">
        <p14:creationId xmlns:p14="http://schemas.microsoft.com/office/powerpoint/2010/main" val="3612894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9E52AE7E-0CEB-48F7-2592-BAB706D8F6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7060"/>
            <a:ext cx="4572345" cy="6858000"/>
          </a:xfrm>
          <a:prstGeom prst="rect">
            <a:avLst/>
          </a:prstGeom>
        </p:spPr>
      </p:pic>
      <p:sp>
        <p:nvSpPr>
          <p:cNvPr id="8" name="矩形 7">
            <a:extLst>
              <a:ext uri="{FF2B5EF4-FFF2-40B4-BE49-F238E27FC236}">
                <a16:creationId xmlns:a16="http://schemas.microsoft.com/office/drawing/2014/main" id="{8A3E4C4B-F6CC-DD77-B339-AF9E99E94C71}"/>
              </a:ext>
            </a:extLst>
          </p:cNvPr>
          <p:cNvSpPr/>
          <p:nvPr/>
        </p:nvSpPr>
        <p:spPr>
          <a:xfrm>
            <a:off x="0" y="0"/>
            <a:ext cx="4572345" cy="6875060"/>
          </a:xfrm>
          <a:prstGeom prst="rect">
            <a:avLst/>
          </a:prstGeom>
          <a:solidFill>
            <a:srgbClr val="004EA2">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0" name="文本框 9">
            <a:extLst>
              <a:ext uri="{FF2B5EF4-FFF2-40B4-BE49-F238E27FC236}">
                <a16:creationId xmlns:a16="http://schemas.microsoft.com/office/drawing/2014/main" id="{6FB2C30D-21C4-597F-4445-3CA79796D284}"/>
              </a:ext>
            </a:extLst>
          </p:cNvPr>
          <p:cNvSpPr txBox="1"/>
          <p:nvPr/>
        </p:nvSpPr>
        <p:spPr>
          <a:xfrm>
            <a:off x="5738884" y="2828835"/>
            <a:ext cx="6509637" cy="1077218"/>
          </a:xfrm>
          <a:prstGeom prst="rect">
            <a:avLst/>
          </a:prstGeom>
          <a:noFill/>
        </p:spPr>
        <p:txBody>
          <a:bodyPr wrap="square" rtlCol="0">
            <a:spAutoFit/>
          </a:bodyPr>
          <a:lstStyle/>
          <a:p>
            <a:r>
              <a:rPr lang="en-US" altLang="zh-CN" sz="3200" b="1" dirty="0">
                <a:solidFill>
                  <a:srgbClr val="004EA2"/>
                </a:solidFill>
                <a:latin typeface="Microsoft YaHei" panose="020B0503020204020204" pitchFamily="34" charset="-122"/>
                <a:ea typeface="Microsoft YaHei" panose="020B0503020204020204" pitchFamily="34" charset="-122"/>
                <a:cs typeface="Times New Roman" panose="02020603050405020304" pitchFamily="18" charset="0"/>
              </a:rPr>
              <a:t>Energy Efficiency Analysis of CNN with DVFS on CPU</a:t>
            </a:r>
            <a:endParaRPr lang="zh-CN" altLang="en-US" sz="3200" b="1" dirty="0">
              <a:solidFill>
                <a:srgbClr val="004EA2"/>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4" name="文本框 3">
            <a:extLst>
              <a:ext uri="{FF2B5EF4-FFF2-40B4-BE49-F238E27FC236}">
                <a16:creationId xmlns:a16="http://schemas.microsoft.com/office/drawing/2014/main" id="{35A44009-11ED-45F9-067E-86F2E88EDBCD}"/>
              </a:ext>
            </a:extLst>
          </p:cNvPr>
          <p:cNvSpPr txBox="1"/>
          <p:nvPr/>
        </p:nvSpPr>
        <p:spPr>
          <a:xfrm>
            <a:off x="2380856" y="2568897"/>
            <a:ext cx="2191489" cy="1754326"/>
          </a:xfrm>
          <a:prstGeom prst="rect">
            <a:avLst/>
          </a:prstGeom>
          <a:noFill/>
        </p:spPr>
        <p:txBody>
          <a:bodyPr wrap="square" rtlCol="0">
            <a:spAutoFit/>
          </a:bodyPr>
          <a:lstStyle/>
          <a:p>
            <a:pPr algn="r"/>
            <a:r>
              <a:rPr lang="en-US" altLang="zh-CN" sz="5400" b="1" spc="3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PART 04</a:t>
            </a:r>
            <a:endParaRPr lang="zh-CN" altLang="en-US" sz="5400" b="1" spc="3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2" name="文本框 11">
            <a:extLst>
              <a:ext uri="{FF2B5EF4-FFF2-40B4-BE49-F238E27FC236}">
                <a16:creationId xmlns:a16="http://schemas.microsoft.com/office/drawing/2014/main" id="{3B6FB99B-267B-3183-32F2-E3172B2BF606}"/>
              </a:ext>
            </a:extLst>
          </p:cNvPr>
          <p:cNvSpPr txBox="1"/>
          <p:nvPr/>
        </p:nvSpPr>
        <p:spPr>
          <a:xfrm>
            <a:off x="5738884" y="3844498"/>
            <a:ext cx="6093724" cy="338554"/>
          </a:xfrm>
          <a:prstGeom prst="rect">
            <a:avLst/>
          </a:prstGeom>
          <a:noFill/>
        </p:spPr>
        <p:txBody>
          <a:bodyPr wrap="square">
            <a:spAutoFit/>
          </a:bodyPr>
          <a:lstStyle/>
          <a:p>
            <a:r>
              <a:rPr lang="en-US" altLang="zh-CN" sz="1600" dirty="0">
                <a:latin typeface="Microsoft YaHei" panose="020B0503020204020204" pitchFamily="34" charset="-122"/>
                <a:ea typeface="Microsoft YaHei" panose="020B0503020204020204" pitchFamily="34" charset="-122"/>
                <a:cs typeface="Times New Roman" panose="02020603050405020304" pitchFamily="18" charset="0"/>
              </a:rPr>
              <a:t>Energy Efficiency Analysis</a:t>
            </a:r>
            <a:endParaRPr lang="zh-CN" altLang="en-US" sz="1600"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3" name="矩形 12">
            <a:extLst>
              <a:ext uri="{FF2B5EF4-FFF2-40B4-BE49-F238E27FC236}">
                <a16:creationId xmlns:a16="http://schemas.microsoft.com/office/drawing/2014/main" id="{66C3A2E7-A75F-3891-3499-AB1A9437CEC6}"/>
              </a:ext>
            </a:extLst>
          </p:cNvPr>
          <p:cNvSpPr/>
          <p:nvPr/>
        </p:nvSpPr>
        <p:spPr>
          <a:xfrm>
            <a:off x="5505851" y="2941320"/>
            <a:ext cx="109183" cy="1158240"/>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4" name="矩形 13">
            <a:extLst>
              <a:ext uri="{FF2B5EF4-FFF2-40B4-BE49-F238E27FC236}">
                <a16:creationId xmlns:a16="http://schemas.microsoft.com/office/drawing/2014/main" id="{B5A8826E-60B6-D1C4-4E88-ABFF1A2A1BBF}"/>
              </a:ext>
            </a:extLst>
          </p:cNvPr>
          <p:cNvSpPr/>
          <p:nvPr/>
        </p:nvSpPr>
        <p:spPr>
          <a:xfrm>
            <a:off x="2258022" y="2133600"/>
            <a:ext cx="2649257" cy="2499360"/>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538548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任意多边形: 形状 61">
            <a:extLst>
              <a:ext uri="{FF2B5EF4-FFF2-40B4-BE49-F238E27FC236}">
                <a16:creationId xmlns:a16="http://schemas.microsoft.com/office/drawing/2014/main" id="{E6BA6C41-9783-9EA1-C269-821FD93E7069}"/>
              </a:ext>
            </a:extLst>
          </p:cNvPr>
          <p:cNvSpPr/>
          <p:nvPr/>
        </p:nvSpPr>
        <p:spPr>
          <a:xfrm>
            <a:off x="0" y="0"/>
            <a:ext cx="12192000" cy="6858000"/>
          </a:xfrm>
          <a:custGeom>
            <a:avLst/>
            <a:gdLst>
              <a:gd name="connsiteX0" fmla="*/ 351601 w 12192000"/>
              <a:gd name="connsiteY0" fmla="*/ 106680 h 6858000"/>
              <a:gd name="connsiteX1" fmla="*/ 106680 w 12192000"/>
              <a:gd name="connsiteY1" fmla="*/ 351601 h 6858000"/>
              <a:gd name="connsiteX2" fmla="*/ 106680 w 12192000"/>
              <a:gd name="connsiteY2" fmla="*/ 6506399 h 6858000"/>
              <a:gd name="connsiteX3" fmla="*/ 351601 w 12192000"/>
              <a:gd name="connsiteY3" fmla="*/ 6751320 h 6858000"/>
              <a:gd name="connsiteX4" fmla="*/ 11840399 w 12192000"/>
              <a:gd name="connsiteY4" fmla="*/ 6751320 h 6858000"/>
              <a:gd name="connsiteX5" fmla="*/ 12085320 w 12192000"/>
              <a:gd name="connsiteY5" fmla="*/ 6506399 h 6858000"/>
              <a:gd name="connsiteX6" fmla="*/ 12085320 w 12192000"/>
              <a:gd name="connsiteY6" fmla="*/ 351601 h 6858000"/>
              <a:gd name="connsiteX7" fmla="*/ 11840399 w 12192000"/>
              <a:gd name="connsiteY7" fmla="*/ 10668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351601" y="106680"/>
                </a:moveTo>
                <a:cubicBezTo>
                  <a:pt x="216335" y="106680"/>
                  <a:pt x="106680" y="216335"/>
                  <a:pt x="106680" y="351601"/>
                </a:cubicBezTo>
                <a:lnTo>
                  <a:pt x="106680" y="6506399"/>
                </a:lnTo>
                <a:cubicBezTo>
                  <a:pt x="106680" y="6641665"/>
                  <a:pt x="216335" y="6751320"/>
                  <a:pt x="351601" y="6751320"/>
                </a:cubicBezTo>
                <a:lnTo>
                  <a:pt x="11840399" y="6751320"/>
                </a:lnTo>
                <a:cubicBezTo>
                  <a:pt x="11975665" y="6751320"/>
                  <a:pt x="12085320" y="6641665"/>
                  <a:pt x="12085320" y="6506399"/>
                </a:cubicBezTo>
                <a:lnTo>
                  <a:pt x="12085320" y="351601"/>
                </a:lnTo>
                <a:cubicBezTo>
                  <a:pt x="12085320" y="216335"/>
                  <a:pt x="11975665" y="106680"/>
                  <a:pt x="11840399" y="106680"/>
                </a:cubicBezTo>
                <a:close/>
                <a:moveTo>
                  <a:pt x="0" y="0"/>
                </a:moveTo>
                <a:lnTo>
                  <a:pt x="12192000" y="0"/>
                </a:lnTo>
                <a:lnTo>
                  <a:pt x="12192000" y="6858000"/>
                </a:lnTo>
                <a:lnTo>
                  <a:pt x="0" y="6858000"/>
                </a:lnTo>
                <a:close/>
              </a:path>
            </a:pathLst>
          </a:custGeom>
          <a:solidFill>
            <a:srgbClr val="004EA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63" name="图片 62">
            <a:extLst>
              <a:ext uri="{FF2B5EF4-FFF2-40B4-BE49-F238E27FC236}">
                <a16:creationId xmlns:a16="http://schemas.microsoft.com/office/drawing/2014/main" id="{256369E7-6985-E65F-A489-589D2E28D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4156" y="636429"/>
            <a:ext cx="2490986" cy="461665"/>
          </a:xfrm>
          <a:prstGeom prst="rect">
            <a:avLst/>
          </a:prstGeom>
        </p:spPr>
      </p:pic>
      <p:sp>
        <p:nvSpPr>
          <p:cNvPr id="65" name="文本框 64">
            <a:extLst>
              <a:ext uri="{FF2B5EF4-FFF2-40B4-BE49-F238E27FC236}">
                <a16:creationId xmlns:a16="http://schemas.microsoft.com/office/drawing/2014/main" id="{3F950CA1-376A-F44C-E034-E32A9BE19BF9}"/>
              </a:ext>
            </a:extLst>
          </p:cNvPr>
          <p:cNvSpPr txBox="1"/>
          <p:nvPr/>
        </p:nvSpPr>
        <p:spPr>
          <a:xfrm>
            <a:off x="998585" y="560681"/>
            <a:ext cx="7755671" cy="523220"/>
          </a:xfrm>
          <a:prstGeom prst="rect">
            <a:avLst/>
          </a:prstGeom>
          <a:noFill/>
        </p:spPr>
        <p:txBody>
          <a:bodyPr wrap="square">
            <a:spAutoFit/>
          </a:bodyPr>
          <a:lstStyle/>
          <a:p>
            <a:r>
              <a:rPr lang="en-US" altLang="zh-CN" sz="2800" b="1" dirty="0">
                <a:solidFill>
                  <a:srgbClr val="004EA2"/>
                </a:solidFill>
                <a:latin typeface="Microsoft YaHei" panose="020B0503020204020204" pitchFamily="34" charset="-122"/>
                <a:ea typeface="Microsoft YaHei" panose="020B0503020204020204" pitchFamily="34" charset="-122"/>
                <a:cs typeface="Times New Roman" panose="02020603050405020304" pitchFamily="18" charset="0"/>
              </a:rPr>
              <a:t>4.1  DVFS Technology</a:t>
            </a:r>
            <a:endParaRPr lang="zh-CN" altLang="en-US" sz="2800" b="1" dirty="0">
              <a:solidFill>
                <a:srgbClr val="004EA2"/>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66" name="矩形 65">
            <a:extLst>
              <a:ext uri="{FF2B5EF4-FFF2-40B4-BE49-F238E27FC236}">
                <a16:creationId xmlns:a16="http://schemas.microsoft.com/office/drawing/2014/main" id="{539CD134-D907-5D86-2ADA-DDF9F97CC7E9}"/>
              </a:ext>
            </a:extLst>
          </p:cNvPr>
          <p:cNvSpPr/>
          <p:nvPr/>
        </p:nvSpPr>
        <p:spPr>
          <a:xfrm flipH="1">
            <a:off x="939648" y="700574"/>
            <a:ext cx="58937" cy="333374"/>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5" name="TextBox 4">
            <a:extLst>
              <a:ext uri="{FF2B5EF4-FFF2-40B4-BE49-F238E27FC236}">
                <a16:creationId xmlns:a16="http://schemas.microsoft.com/office/drawing/2014/main" id="{8EDF42F4-84DD-96A7-36E9-D03F86AFB428}"/>
              </a:ext>
            </a:extLst>
          </p:cNvPr>
          <p:cNvSpPr txBox="1"/>
          <p:nvPr/>
        </p:nvSpPr>
        <p:spPr>
          <a:xfrm>
            <a:off x="939647" y="1331226"/>
            <a:ext cx="9587103" cy="2585323"/>
          </a:xfrm>
          <a:prstGeom prst="rect">
            <a:avLst/>
          </a:prstGeom>
          <a:noFill/>
        </p:spPr>
        <p:txBody>
          <a:bodyPr wrap="square" rtlCol="0">
            <a:spAutoFit/>
          </a:bodyPr>
          <a:lstStyle/>
          <a:p>
            <a:pPr algn="just"/>
            <a:r>
              <a:rPr lang="en-US" sz="1800" b="0" i="0" u="none" strike="noStrike" baseline="0" dirty="0" err="1">
                <a:solidFill>
                  <a:srgbClr val="000000"/>
                </a:solidFill>
                <a:latin typeface="Times New Roman" panose="02020603050405020304" pitchFamily="18" charset="0"/>
              </a:rPr>
              <a:t>DVFS</a:t>
            </a:r>
            <a:r>
              <a:rPr lang="en-US" sz="1800" b="0" i="0" u="none" strike="noStrike" baseline="0" dirty="0" err="1">
                <a:solidFill>
                  <a:srgbClr val="000000"/>
                </a:solidFill>
                <a:latin typeface="SimSun" panose="02010600030101010101" pitchFamily="2" charset="-122"/>
                <a:ea typeface="SimSun" panose="02010600030101010101" pitchFamily="2" charset="-122"/>
              </a:rPr>
              <a:t>（</a:t>
            </a:r>
            <a:r>
              <a:rPr lang="en-US" sz="1800" b="0" i="0" u="none" strike="noStrike" baseline="0" dirty="0" err="1">
                <a:solidFill>
                  <a:srgbClr val="000000"/>
                </a:solidFill>
                <a:latin typeface="Times New Roman" panose="02020603050405020304" pitchFamily="18" charset="0"/>
                <a:ea typeface="SimSun" panose="02010600030101010101" pitchFamily="2" charset="-122"/>
              </a:rPr>
              <a:t>Dynamic</a:t>
            </a:r>
            <a:r>
              <a:rPr lang="en-US" sz="1800" b="0" i="0" u="none" strike="noStrike" baseline="0" dirty="0">
                <a:solidFill>
                  <a:srgbClr val="000000"/>
                </a:solidFill>
                <a:latin typeface="Times New Roman" panose="02020603050405020304" pitchFamily="18" charset="0"/>
                <a:ea typeface="SimSun" panose="02010600030101010101" pitchFamily="2" charset="-122"/>
              </a:rPr>
              <a:t> Voltage and Frequency </a:t>
            </a:r>
            <a:r>
              <a:rPr lang="en-US" sz="1800" b="0" i="0" u="none" strike="noStrike" baseline="0" dirty="0" err="1">
                <a:solidFill>
                  <a:srgbClr val="000000"/>
                </a:solidFill>
                <a:latin typeface="Times New Roman" panose="02020603050405020304" pitchFamily="18" charset="0"/>
                <a:ea typeface="SimSun" panose="02010600030101010101" pitchFamily="2" charset="-122"/>
              </a:rPr>
              <a:t>Scaling</a:t>
            </a:r>
            <a:r>
              <a:rPr lang="en-US" sz="1800" b="0" i="0" u="none" strike="noStrike" baseline="0" dirty="0" err="1">
                <a:solidFill>
                  <a:srgbClr val="000000"/>
                </a:solidFill>
                <a:latin typeface="SimSun" panose="02010600030101010101" pitchFamily="2" charset="-122"/>
                <a:ea typeface="SimSun" panose="02010600030101010101" pitchFamily="2" charset="-122"/>
              </a:rPr>
              <a:t>）</a:t>
            </a:r>
            <a:r>
              <a:rPr lang="en-US" sz="1800" b="0" i="0" u="none" strike="noStrike" baseline="0" dirty="0" err="1">
                <a:solidFill>
                  <a:srgbClr val="000000"/>
                </a:solidFill>
                <a:latin typeface="Times New Roman" panose="02020603050405020304" pitchFamily="18" charset="0"/>
                <a:ea typeface="SimSun" panose="02010600030101010101" pitchFamily="2" charset="-122"/>
              </a:rPr>
              <a:t>Dynamic</a:t>
            </a:r>
            <a:r>
              <a:rPr lang="en-US" sz="1800" b="0" i="0" u="none" strike="noStrike" baseline="0" dirty="0">
                <a:solidFill>
                  <a:srgbClr val="000000"/>
                </a:solidFill>
                <a:latin typeface="Times New Roman" panose="02020603050405020304" pitchFamily="18" charset="0"/>
                <a:ea typeface="SimSun" panose="02010600030101010101" pitchFamily="2" charset="-122"/>
              </a:rPr>
              <a:t> voltage frequency adjustment is a real-time voltage and frequency adjustment technology. </a:t>
            </a:r>
          </a:p>
          <a:p>
            <a:pPr algn="just"/>
            <a:endParaRPr lang="en-US" dirty="0">
              <a:solidFill>
                <a:srgbClr val="000000"/>
              </a:solidFill>
              <a:latin typeface="Times New Roman" panose="02020603050405020304" pitchFamily="18" charset="0"/>
              <a:ea typeface="SimSun" panose="02010600030101010101" pitchFamily="2" charset="-122"/>
            </a:endParaRPr>
          </a:p>
          <a:p>
            <a:pPr algn="just"/>
            <a:r>
              <a:rPr lang="en-US" sz="1800" b="0" i="0" u="none" strike="noStrike" baseline="0" dirty="0">
                <a:solidFill>
                  <a:srgbClr val="000000"/>
                </a:solidFill>
                <a:latin typeface="Times New Roman" panose="02020603050405020304" pitchFamily="18" charset="0"/>
                <a:ea typeface="SimSun" panose="02010600030101010101" pitchFamily="2" charset="-122"/>
              </a:rPr>
              <a:t>Its function is to evaluate the current actual load and power demand of the components, and then dynamically set the clock frequency and working voltage of the components, so that the power provided by the system can meet the requirements of certain components. </a:t>
            </a:r>
            <a:endParaRPr lang="en-US" dirty="0">
              <a:solidFill>
                <a:srgbClr val="000000"/>
              </a:solidFill>
              <a:latin typeface="Times New Roman" panose="02020603050405020304" pitchFamily="18" charset="0"/>
            </a:endParaRPr>
          </a:p>
          <a:p>
            <a:pPr algn="just"/>
            <a:endParaRPr lang="en-US" dirty="0">
              <a:solidFill>
                <a:srgbClr val="000000"/>
              </a:solidFill>
              <a:latin typeface="Times New Roman" panose="02020603050405020304" pitchFamily="18" charset="0"/>
            </a:endParaRPr>
          </a:p>
          <a:p>
            <a:pPr algn="just"/>
            <a:endParaRPr lang="en-US" dirty="0">
              <a:solidFill>
                <a:srgbClr val="000000"/>
              </a:solidFill>
              <a:latin typeface="Times New Roman" panose="02020603050405020304" pitchFamily="18" charset="0"/>
            </a:endParaRPr>
          </a:p>
          <a:p>
            <a:pPr algn="just"/>
            <a:endParaRPr lang="en-US" dirty="0"/>
          </a:p>
        </p:txBody>
      </p:sp>
      <p:pic>
        <p:nvPicPr>
          <p:cNvPr id="3" name="Picture 2">
            <a:extLst>
              <a:ext uri="{FF2B5EF4-FFF2-40B4-BE49-F238E27FC236}">
                <a16:creationId xmlns:a16="http://schemas.microsoft.com/office/drawing/2014/main" id="{06AEFC7B-CBD2-AA19-28D2-57E50A50177B}"/>
              </a:ext>
            </a:extLst>
          </p:cNvPr>
          <p:cNvPicPr>
            <a:picLocks noChangeAspect="1"/>
          </p:cNvPicPr>
          <p:nvPr/>
        </p:nvPicPr>
        <p:blipFill>
          <a:blip r:embed="rId3"/>
          <a:stretch>
            <a:fillRect/>
          </a:stretch>
        </p:blipFill>
        <p:spPr>
          <a:xfrm>
            <a:off x="4754764" y="3188949"/>
            <a:ext cx="2682472" cy="480102"/>
          </a:xfrm>
          <a:prstGeom prst="rect">
            <a:avLst/>
          </a:prstGeom>
        </p:spPr>
      </p:pic>
      <p:pic>
        <p:nvPicPr>
          <p:cNvPr id="6" name="Picture 5">
            <a:extLst>
              <a:ext uri="{FF2B5EF4-FFF2-40B4-BE49-F238E27FC236}">
                <a16:creationId xmlns:a16="http://schemas.microsoft.com/office/drawing/2014/main" id="{3210FBE7-62D0-4778-1878-F6AF89C19481}"/>
              </a:ext>
            </a:extLst>
          </p:cNvPr>
          <p:cNvPicPr>
            <a:picLocks noChangeAspect="1"/>
          </p:cNvPicPr>
          <p:nvPr/>
        </p:nvPicPr>
        <p:blipFill>
          <a:blip r:embed="rId4"/>
          <a:stretch>
            <a:fillRect/>
          </a:stretch>
        </p:blipFill>
        <p:spPr>
          <a:xfrm>
            <a:off x="2834357" y="3916549"/>
            <a:ext cx="6523285" cy="1714649"/>
          </a:xfrm>
          <a:prstGeom prst="rect">
            <a:avLst/>
          </a:prstGeom>
        </p:spPr>
      </p:pic>
    </p:spTree>
    <p:extLst>
      <p:ext uri="{BB962C8B-B14F-4D97-AF65-F5344CB8AC3E}">
        <p14:creationId xmlns:p14="http://schemas.microsoft.com/office/powerpoint/2010/main" val="169175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4CE4091-B58D-A748-FC67-FEC694D2780A}"/>
              </a:ext>
            </a:extLst>
          </p:cNvPr>
          <p:cNvSpPr txBox="1"/>
          <p:nvPr/>
        </p:nvSpPr>
        <p:spPr>
          <a:xfrm>
            <a:off x="597762" y="622012"/>
            <a:ext cx="5455920" cy="923330"/>
          </a:xfrm>
          <a:prstGeom prst="rect">
            <a:avLst/>
          </a:prstGeom>
          <a:noFill/>
        </p:spPr>
        <p:txBody>
          <a:bodyPr wrap="square" rtlCol="0">
            <a:spAutoFit/>
          </a:bodyPr>
          <a:lstStyle/>
          <a:p>
            <a:r>
              <a:rPr lang="en-US" altLang="zh-CN" sz="5400" b="1" spc="300" dirty="0">
                <a:solidFill>
                  <a:srgbClr val="004EA2"/>
                </a:solidFill>
                <a:latin typeface="Microsoft YaHei" panose="020B0503020204020204" pitchFamily="34" charset="-122"/>
                <a:ea typeface="Microsoft YaHei" panose="020B0503020204020204" pitchFamily="34" charset="-122"/>
                <a:cs typeface="Times New Roman" panose="02020603050405020304" pitchFamily="18" charset="0"/>
              </a:rPr>
              <a:t>CONTENTS</a:t>
            </a:r>
            <a:endParaRPr lang="zh-CN" altLang="en-US" sz="5400" b="1" spc="300" dirty="0">
              <a:solidFill>
                <a:srgbClr val="004EA2"/>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grpSp>
        <p:nvGrpSpPr>
          <p:cNvPr id="14" name="组合 13">
            <a:extLst>
              <a:ext uri="{FF2B5EF4-FFF2-40B4-BE49-F238E27FC236}">
                <a16:creationId xmlns:a16="http://schemas.microsoft.com/office/drawing/2014/main" id="{01997912-11A0-E85E-B229-A4B8FB8CE929}"/>
              </a:ext>
            </a:extLst>
          </p:cNvPr>
          <p:cNvGrpSpPr/>
          <p:nvPr/>
        </p:nvGrpSpPr>
        <p:grpSpPr>
          <a:xfrm>
            <a:off x="597762" y="2157869"/>
            <a:ext cx="4907355" cy="1174031"/>
            <a:chOff x="426720" y="2967335"/>
            <a:chExt cx="4907355" cy="1174031"/>
          </a:xfrm>
        </p:grpSpPr>
        <p:sp>
          <p:nvSpPr>
            <p:cNvPr id="5" name="文本框 4">
              <a:extLst>
                <a:ext uri="{FF2B5EF4-FFF2-40B4-BE49-F238E27FC236}">
                  <a16:creationId xmlns:a16="http://schemas.microsoft.com/office/drawing/2014/main" id="{B4264BD5-7F95-50C8-E66E-D9C3369B95D2}"/>
                </a:ext>
              </a:extLst>
            </p:cNvPr>
            <p:cNvSpPr txBox="1"/>
            <p:nvPr/>
          </p:nvSpPr>
          <p:spPr>
            <a:xfrm>
              <a:off x="426720" y="2967335"/>
              <a:ext cx="1143000" cy="923330"/>
            </a:xfrm>
            <a:prstGeom prst="rect">
              <a:avLst/>
            </a:prstGeom>
            <a:noFill/>
          </p:spPr>
          <p:txBody>
            <a:bodyPr wrap="square" rtlCol="0">
              <a:spAutoFit/>
            </a:bodyPr>
            <a:lstStyle/>
            <a:p>
              <a:r>
                <a:rPr lang="en-US" altLang="zh-CN" sz="5400" b="1" dirty="0">
                  <a:solidFill>
                    <a:schemeClr val="accent1">
                      <a:lumMod val="20000"/>
                      <a:lumOff val="80000"/>
                    </a:schemeClr>
                  </a:solidFill>
                  <a:latin typeface="Microsoft YaHei" panose="020B0503020204020204" pitchFamily="34" charset="-122"/>
                  <a:ea typeface="Microsoft YaHei" panose="020B0503020204020204" pitchFamily="34" charset="-122"/>
                  <a:cs typeface="Times New Roman" panose="02020603050405020304" pitchFamily="18" charset="0"/>
                </a:rPr>
                <a:t>01</a:t>
              </a:r>
              <a:endParaRPr lang="zh-CN" altLang="en-US" sz="5400" b="1" dirty="0">
                <a:solidFill>
                  <a:schemeClr val="accent1">
                    <a:lumMod val="20000"/>
                    <a:lumOff val="80000"/>
                  </a:schemeClr>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0" name="文本框 9">
              <a:extLst>
                <a:ext uri="{FF2B5EF4-FFF2-40B4-BE49-F238E27FC236}">
                  <a16:creationId xmlns:a16="http://schemas.microsoft.com/office/drawing/2014/main" id="{2E1ABC1A-DDA7-F595-343E-E589B4449A26}"/>
                </a:ext>
              </a:extLst>
            </p:cNvPr>
            <p:cNvSpPr txBox="1"/>
            <p:nvPr/>
          </p:nvSpPr>
          <p:spPr>
            <a:xfrm>
              <a:off x="895350" y="3198167"/>
              <a:ext cx="2186940" cy="461665"/>
            </a:xfrm>
            <a:prstGeom prst="rect">
              <a:avLst/>
            </a:prstGeom>
            <a:noFill/>
          </p:spPr>
          <p:txBody>
            <a:bodyPr wrap="square" rtlCol="0">
              <a:spAutoFit/>
            </a:bodyPr>
            <a:lstStyle/>
            <a:p>
              <a:r>
                <a:rPr lang="en-US" altLang="zh-CN" sz="2400" b="1" dirty="0">
                  <a:latin typeface="Microsoft YaHei" panose="020B0503020204020204" pitchFamily="34" charset="-122"/>
                  <a:ea typeface="Microsoft YaHei" panose="020B0503020204020204" pitchFamily="34" charset="-122"/>
                  <a:cs typeface="Times New Roman" panose="02020603050405020304" pitchFamily="18" charset="0"/>
                </a:rPr>
                <a:t>Introduction</a:t>
              </a:r>
              <a:endParaRPr lang="zh-CN" altLang="en-US" sz="2400" b="1"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1" name="矩形 10">
              <a:extLst>
                <a:ext uri="{FF2B5EF4-FFF2-40B4-BE49-F238E27FC236}">
                  <a16:creationId xmlns:a16="http://schemas.microsoft.com/office/drawing/2014/main" id="{129F9018-F25F-5E16-0744-B9419E12A476}"/>
                </a:ext>
              </a:extLst>
            </p:cNvPr>
            <p:cNvSpPr/>
            <p:nvPr/>
          </p:nvSpPr>
          <p:spPr>
            <a:xfrm>
              <a:off x="746760" y="3360420"/>
              <a:ext cx="137160" cy="137160"/>
            </a:xfrm>
            <a:prstGeom prst="rect">
              <a:avLst/>
            </a:prstGeom>
            <a:solidFill>
              <a:srgbClr val="004EA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2" name="矩形 11">
              <a:extLst>
                <a:ext uri="{FF2B5EF4-FFF2-40B4-BE49-F238E27FC236}">
                  <a16:creationId xmlns:a16="http://schemas.microsoft.com/office/drawing/2014/main" id="{D9F7C773-648D-825F-4B9A-E3B899AC7981}"/>
                </a:ext>
              </a:extLst>
            </p:cNvPr>
            <p:cNvSpPr/>
            <p:nvPr/>
          </p:nvSpPr>
          <p:spPr>
            <a:xfrm flipV="1">
              <a:off x="2582706" y="3682693"/>
              <a:ext cx="499584" cy="45719"/>
            </a:xfrm>
            <a:prstGeom prst="rect">
              <a:avLst/>
            </a:prstGeom>
            <a:solidFill>
              <a:srgbClr val="004EA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3" name="文本框 12">
              <a:extLst>
                <a:ext uri="{FF2B5EF4-FFF2-40B4-BE49-F238E27FC236}">
                  <a16:creationId xmlns:a16="http://schemas.microsoft.com/office/drawing/2014/main" id="{68180D92-DD2B-2A7B-A8CB-F085248F86E4}"/>
                </a:ext>
              </a:extLst>
            </p:cNvPr>
            <p:cNvSpPr txBox="1"/>
            <p:nvPr/>
          </p:nvSpPr>
          <p:spPr>
            <a:xfrm>
              <a:off x="3147135" y="3125703"/>
              <a:ext cx="2186940" cy="1015663"/>
            </a:xfrm>
            <a:prstGeom prst="rect">
              <a:avLst/>
            </a:prstGeom>
            <a:noFill/>
          </p:spPr>
          <p:txBody>
            <a:bodyPr wrap="square" rtlCol="0">
              <a:spAutoFit/>
            </a:bodyPr>
            <a:lstStyle/>
            <a:p>
              <a:r>
                <a:rPr lang="en-US" altLang="zh-CN" sz="1200" dirty="0">
                  <a:latin typeface="Microsoft YaHei" panose="020B0503020204020204" pitchFamily="34" charset="-122"/>
                  <a:ea typeface="Microsoft YaHei" panose="020B0503020204020204" pitchFamily="34" charset="-122"/>
                  <a:cs typeface="Times New Roman" panose="02020603050405020304" pitchFamily="18" charset="0"/>
                </a:rPr>
                <a:t>Energy Efficiency Analysis and Optimization of A Typical Deep Learning Application and Research Objectives</a:t>
              </a:r>
              <a:endParaRPr lang="zh-CN" altLang="en-US" sz="1200" dirty="0">
                <a:latin typeface="Microsoft YaHei" panose="020B0503020204020204" pitchFamily="34" charset="-122"/>
                <a:ea typeface="Microsoft YaHei" panose="020B0503020204020204" pitchFamily="34" charset="-122"/>
                <a:cs typeface="Times New Roman" panose="02020603050405020304" pitchFamily="18" charset="0"/>
              </a:endParaRPr>
            </a:p>
          </p:txBody>
        </p:sp>
      </p:grpSp>
      <p:grpSp>
        <p:nvGrpSpPr>
          <p:cNvPr id="15" name="组合 14">
            <a:extLst>
              <a:ext uri="{FF2B5EF4-FFF2-40B4-BE49-F238E27FC236}">
                <a16:creationId xmlns:a16="http://schemas.microsoft.com/office/drawing/2014/main" id="{FC4ABC22-E44E-5BA7-F171-00911C0C192C}"/>
              </a:ext>
            </a:extLst>
          </p:cNvPr>
          <p:cNvGrpSpPr/>
          <p:nvPr/>
        </p:nvGrpSpPr>
        <p:grpSpPr>
          <a:xfrm>
            <a:off x="6636451" y="2157869"/>
            <a:ext cx="4942745" cy="923330"/>
            <a:chOff x="426720" y="2967335"/>
            <a:chExt cx="4942745" cy="923330"/>
          </a:xfrm>
        </p:grpSpPr>
        <p:sp>
          <p:nvSpPr>
            <p:cNvPr id="16" name="文本框 15">
              <a:extLst>
                <a:ext uri="{FF2B5EF4-FFF2-40B4-BE49-F238E27FC236}">
                  <a16:creationId xmlns:a16="http://schemas.microsoft.com/office/drawing/2014/main" id="{9C1129C3-969C-E89C-3BC0-528A783F5F19}"/>
                </a:ext>
              </a:extLst>
            </p:cNvPr>
            <p:cNvSpPr txBox="1"/>
            <p:nvPr/>
          </p:nvSpPr>
          <p:spPr>
            <a:xfrm>
              <a:off x="426720" y="2967335"/>
              <a:ext cx="1143000" cy="923330"/>
            </a:xfrm>
            <a:prstGeom prst="rect">
              <a:avLst/>
            </a:prstGeom>
            <a:noFill/>
          </p:spPr>
          <p:txBody>
            <a:bodyPr wrap="square" rtlCol="0">
              <a:spAutoFit/>
            </a:bodyPr>
            <a:lstStyle/>
            <a:p>
              <a:r>
                <a:rPr lang="en-US" altLang="zh-CN" sz="5400" b="1" dirty="0">
                  <a:solidFill>
                    <a:schemeClr val="accent1">
                      <a:lumMod val="20000"/>
                      <a:lumOff val="80000"/>
                    </a:schemeClr>
                  </a:solidFill>
                  <a:latin typeface="Microsoft YaHei" panose="020B0503020204020204" pitchFamily="34" charset="-122"/>
                  <a:ea typeface="Microsoft YaHei" panose="020B0503020204020204" pitchFamily="34" charset="-122"/>
                  <a:cs typeface="Times New Roman" panose="02020603050405020304" pitchFamily="18" charset="0"/>
                </a:rPr>
                <a:t>02</a:t>
              </a:r>
              <a:endParaRPr lang="zh-CN" altLang="en-US" sz="5400" b="1" dirty="0">
                <a:solidFill>
                  <a:schemeClr val="accent1">
                    <a:lumMod val="20000"/>
                    <a:lumOff val="80000"/>
                  </a:schemeClr>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7" name="文本框 16">
              <a:extLst>
                <a:ext uri="{FF2B5EF4-FFF2-40B4-BE49-F238E27FC236}">
                  <a16:creationId xmlns:a16="http://schemas.microsoft.com/office/drawing/2014/main" id="{F6EC8491-9B76-D236-F56B-242F434FBCC2}"/>
                </a:ext>
              </a:extLst>
            </p:cNvPr>
            <p:cNvSpPr txBox="1"/>
            <p:nvPr/>
          </p:nvSpPr>
          <p:spPr>
            <a:xfrm>
              <a:off x="895349" y="3198167"/>
              <a:ext cx="2333171" cy="461665"/>
            </a:xfrm>
            <a:prstGeom prst="rect">
              <a:avLst/>
            </a:prstGeom>
            <a:noFill/>
          </p:spPr>
          <p:txBody>
            <a:bodyPr wrap="square" rtlCol="0">
              <a:spAutoFit/>
            </a:bodyPr>
            <a:lstStyle/>
            <a:p>
              <a:r>
                <a:rPr lang="en-US" altLang="zh-CN" sz="2400" b="1" dirty="0">
                  <a:latin typeface="Microsoft YaHei" panose="020B0503020204020204" pitchFamily="34" charset="-122"/>
                  <a:ea typeface="Microsoft YaHei" panose="020B0503020204020204" pitchFamily="34" charset="-122"/>
                  <a:cs typeface="Times New Roman" panose="02020603050405020304" pitchFamily="18" charset="0"/>
                </a:rPr>
                <a:t>Related Work</a:t>
              </a:r>
              <a:endParaRPr lang="zh-CN" altLang="en-US" sz="2400" b="1"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8" name="矩形 17">
              <a:extLst>
                <a:ext uri="{FF2B5EF4-FFF2-40B4-BE49-F238E27FC236}">
                  <a16:creationId xmlns:a16="http://schemas.microsoft.com/office/drawing/2014/main" id="{48B0A4EB-BBEB-37FA-F60A-50188707B57B}"/>
                </a:ext>
              </a:extLst>
            </p:cNvPr>
            <p:cNvSpPr/>
            <p:nvPr/>
          </p:nvSpPr>
          <p:spPr>
            <a:xfrm>
              <a:off x="746760" y="3360420"/>
              <a:ext cx="137160" cy="137160"/>
            </a:xfrm>
            <a:prstGeom prst="rect">
              <a:avLst/>
            </a:prstGeom>
            <a:solidFill>
              <a:srgbClr val="004EA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96BD1F1B-F809-6AA7-1E6C-398F5EFC1776}"/>
                </a:ext>
              </a:extLst>
            </p:cNvPr>
            <p:cNvSpPr/>
            <p:nvPr/>
          </p:nvSpPr>
          <p:spPr>
            <a:xfrm flipV="1">
              <a:off x="2582706" y="3682693"/>
              <a:ext cx="499584" cy="45719"/>
            </a:xfrm>
            <a:prstGeom prst="rect">
              <a:avLst/>
            </a:prstGeom>
            <a:solidFill>
              <a:srgbClr val="004EA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20" name="文本框 19">
              <a:extLst>
                <a:ext uri="{FF2B5EF4-FFF2-40B4-BE49-F238E27FC236}">
                  <a16:creationId xmlns:a16="http://schemas.microsoft.com/office/drawing/2014/main" id="{FA2C48D1-E516-D241-2491-D1BDC30E9853}"/>
                </a:ext>
              </a:extLst>
            </p:cNvPr>
            <p:cNvSpPr txBox="1"/>
            <p:nvPr/>
          </p:nvSpPr>
          <p:spPr>
            <a:xfrm>
              <a:off x="2878479" y="3221028"/>
              <a:ext cx="2490986" cy="461665"/>
            </a:xfrm>
            <a:prstGeom prst="rect">
              <a:avLst/>
            </a:prstGeom>
            <a:noFill/>
          </p:spPr>
          <p:txBody>
            <a:bodyPr wrap="square" rtlCol="0">
              <a:spAutoFit/>
            </a:bodyPr>
            <a:lstStyle/>
            <a:p>
              <a:r>
                <a:rPr lang="en-US" altLang="zh-CN" sz="1200" dirty="0">
                  <a:latin typeface="Microsoft YaHei" panose="020B0503020204020204" pitchFamily="34" charset="-122"/>
                  <a:ea typeface="Microsoft YaHei" panose="020B0503020204020204" pitchFamily="34" charset="-122"/>
                  <a:cs typeface="Times New Roman" panose="02020603050405020304" pitchFamily="18" charset="0"/>
                </a:rPr>
                <a:t>Typical Deep Learning Applications</a:t>
              </a:r>
              <a:endParaRPr lang="zh-CN" altLang="en-US" sz="1200" dirty="0">
                <a:latin typeface="Microsoft YaHei" panose="020B0503020204020204" pitchFamily="34" charset="-122"/>
                <a:ea typeface="Microsoft YaHei" panose="020B0503020204020204" pitchFamily="34" charset="-122"/>
                <a:cs typeface="Times New Roman" panose="02020603050405020304" pitchFamily="18" charset="0"/>
              </a:endParaRPr>
            </a:p>
          </p:txBody>
        </p:sp>
      </p:grpSp>
      <p:grpSp>
        <p:nvGrpSpPr>
          <p:cNvPr id="21" name="组合 20">
            <a:extLst>
              <a:ext uri="{FF2B5EF4-FFF2-40B4-BE49-F238E27FC236}">
                <a16:creationId xmlns:a16="http://schemas.microsoft.com/office/drawing/2014/main" id="{F1F3D955-0EE2-9FE9-C501-51FCF39C24DD}"/>
              </a:ext>
            </a:extLst>
          </p:cNvPr>
          <p:cNvGrpSpPr/>
          <p:nvPr/>
        </p:nvGrpSpPr>
        <p:grpSpPr>
          <a:xfrm>
            <a:off x="597762" y="3560410"/>
            <a:ext cx="4864100" cy="1084690"/>
            <a:chOff x="426720" y="2967335"/>
            <a:chExt cx="4864100" cy="1084690"/>
          </a:xfrm>
        </p:grpSpPr>
        <p:sp>
          <p:nvSpPr>
            <p:cNvPr id="22" name="文本框 21">
              <a:extLst>
                <a:ext uri="{FF2B5EF4-FFF2-40B4-BE49-F238E27FC236}">
                  <a16:creationId xmlns:a16="http://schemas.microsoft.com/office/drawing/2014/main" id="{715C3D73-CE46-C479-3D39-CD5C7787DCA7}"/>
                </a:ext>
              </a:extLst>
            </p:cNvPr>
            <p:cNvSpPr txBox="1"/>
            <p:nvPr/>
          </p:nvSpPr>
          <p:spPr>
            <a:xfrm>
              <a:off x="426720" y="2967335"/>
              <a:ext cx="1143000" cy="923330"/>
            </a:xfrm>
            <a:prstGeom prst="rect">
              <a:avLst/>
            </a:prstGeom>
            <a:noFill/>
          </p:spPr>
          <p:txBody>
            <a:bodyPr wrap="square" rtlCol="0">
              <a:spAutoFit/>
            </a:bodyPr>
            <a:lstStyle/>
            <a:p>
              <a:r>
                <a:rPr lang="en-US" altLang="zh-CN" sz="5400" b="1" dirty="0">
                  <a:solidFill>
                    <a:schemeClr val="accent1">
                      <a:lumMod val="20000"/>
                      <a:lumOff val="80000"/>
                    </a:schemeClr>
                  </a:solidFill>
                  <a:latin typeface="Microsoft YaHei" panose="020B0503020204020204" pitchFamily="34" charset="-122"/>
                  <a:ea typeface="Microsoft YaHei" panose="020B0503020204020204" pitchFamily="34" charset="-122"/>
                  <a:cs typeface="Times New Roman" panose="02020603050405020304" pitchFamily="18" charset="0"/>
                </a:rPr>
                <a:t>03</a:t>
              </a:r>
              <a:endParaRPr lang="zh-CN" altLang="en-US" sz="5400" b="1" dirty="0">
                <a:solidFill>
                  <a:schemeClr val="accent1">
                    <a:lumMod val="20000"/>
                    <a:lumOff val="80000"/>
                  </a:schemeClr>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23" name="文本框 22">
              <a:extLst>
                <a:ext uri="{FF2B5EF4-FFF2-40B4-BE49-F238E27FC236}">
                  <a16:creationId xmlns:a16="http://schemas.microsoft.com/office/drawing/2014/main" id="{37456F32-8E1D-1C79-DF96-718F8C997FEF}"/>
                </a:ext>
              </a:extLst>
            </p:cNvPr>
            <p:cNvSpPr txBox="1"/>
            <p:nvPr/>
          </p:nvSpPr>
          <p:spPr>
            <a:xfrm>
              <a:off x="895350" y="3198167"/>
              <a:ext cx="2186940" cy="461665"/>
            </a:xfrm>
            <a:prstGeom prst="rect">
              <a:avLst/>
            </a:prstGeom>
            <a:noFill/>
          </p:spPr>
          <p:txBody>
            <a:bodyPr wrap="square" rtlCol="0">
              <a:spAutoFit/>
            </a:bodyPr>
            <a:lstStyle/>
            <a:p>
              <a:r>
                <a:rPr lang="en-US" altLang="zh-CN" sz="2400" b="1" dirty="0">
                  <a:latin typeface="Microsoft YaHei" panose="020B0503020204020204" pitchFamily="34" charset="-122"/>
                  <a:ea typeface="Microsoft YaHei" panose="020B0503020204020204" pitchFamily="34" charset="-122"/>
                  <a:cs typeface="Times New Roman" panose="02020603050405020304" pitchFamily="18" charset="0"/>
                </a:rPr>
                <a:t>CNN Model</a:t>
              </a:r>
              <a:endParaRPr lang="zh-CN" altLang="en-US" sz="2400" b="1"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24" name="矩形 23">
              <a:extLst>
                <a:ext uri="{FF2B5EF4-FFF2-40B4-BE49-F238E27FC236}">
                  <a16:creationId xmlns:a16="http://schemas.microsoft.com/office/drawing/2014/main" id="{00EBD021-B829-3A98-4BA5-0E3842C4FC9F}"/>
                </a:ext>
              </a:extLst>
            </p:cNvPr>
            <p:cNvSpPr/>
            <p:nvPr/>
          </p:nvSpPr>
          <p:spPr>
            <a:xfrm>
              <a:off x="746760" y="3360420"/>
              <a:ext cx="137160" cy="137160"/>
            </a:xfrm>
            <a:prstGeom prst="rect">
              <a:avLst/>
            </a:prstGeom>
            <a:solidFill>
              <a:srgbClr val="004EA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25" name="矩形 24">
              <a:extLst>
                <a:ext uri="{FF2B5EF4-FFF2-40B4-BE49-F238E27FC236}">
                  <a16:creationId xmlns:a16="http://schemas.microsoft.com/office/drawing/2014/main" id="{19DD8ECC-BFA2-1934-0DA2-2C57346F0B55}"/>
                </a:ext>
              </a:extLst>
            </p:cNvPr>
            <p:cNvSpPr/>
            <p:nvPr/>
          </p:nvSpPr>
          <p:spPr>
            <a:xfrm flipV="1">
              <a:off x="2582706" y="3682693"/>
              <a:ext cx="499584" cy="45719"/>
            </a:xfrm>
            <a:prstGeom prst="rect">
              <a:avLst/>
            </a:prstGeom>
            <a:solidFill>
              <a:srgbClr val="004EA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26" name="文本框 25">
              <a:extLst>
                <a:ext uri="{FF2B5EF4-FFF2-40B4-BE49-F238E27FC236}">
                  <a16:creationId xmlns:a16="http://schemas.microsoft.com/office/drawing/2014/main" id="{FE30511D-C137-96AE-60F4-29434F946509}"/>
                </a:ext>
              </a:extLst>
            </p:cNvPr>
            <p:cNvSpPr txBox="1"/>
            <p:nvPr/>
          </p:nvSpPr>
          <p:spPr>
            <a:xfrm>
              <a:off x="3103880" y="3221028"/>
              <a:ext cx="2186940" cy="830997"/>
            </a:xfrm>
            <a:prstGeom prst="rect">
              <a:avLst/>
            </a:prstGeom>
            <a:noFill/>
          </p:spPr>
          <p:txBody>
            <a:bodyPr wrap="square" rtlCol="0">
              <a:spAutoFit/>
            </a:bodyPr>
            <a:lstStyle/>
            <a:p>
              <a:r>
                <a:rPr lang="en-US" altLang="zh-CN" sz="1200" dirty="0">
                  <a:latin typeface="Microsoft YaHei" panose="020B0503020204020204" pitchFamily="34" charset="-122"/>
                  <a:ea typeface="Microsoft YaHei" panose="020B0503020204020204" pitchFamily="34" charset="-122"/>
                  <a:cs typeface="Times New Roman" panose="02020603050405020304" pitchFamily="18" charset="0"/>
                </a:rPr>
                <a:t>Simple Convolutional Neural Network Models For </a:t>
              </a:r>
              <a:r>
                <a:rPr lang="en-US" altLang="zh-CN" sz="1200" dirty="0" err="1">
                  <a:latin typeface="Microsoft YaHei" panose="020B0503020204020204" pitchFamily="34" charset="-122"/>
                  <a:ea typeface="Microsoft YaHei" panose="020B0503020204020204" pitchFamily="34" charset="-122"/>
                  <a:cs typeface="Times New Roman" panose="02020603050405020304" pitchFamily="18" charset="0"/>
                </a:rPr>
                <a:t>Mnist</a:t>
              </a:r>
              <a:r>
                <a:rPr lang="en-US" altLang="zh-CN" sz="1200" dirty="0">
                  <a:latin typeface="Microsoft YaHei" panose="020B0503020204020204" pitchFamily="34" charset="-122"/>
                  <a:ea typeface="Microsoft YaHei" panose="020B0503020204020204" pitchFamily="34" charset="-122"/>
                  <a:cs typeface="Times New Roman" panose="02020603050405020304" pitchFamily="18" charset="0"/>
                </a:rPr>
                <a:t> Digit Recognition</a:t>
              </a:r>
            </a:p>
          </p:txBody>
        </p:sp>
      </p:grpSp>
      <p:grpSp>
        <p:nvGrpSpPr>
          <p:cNvPr id="27" name="组合 26">
            <a:extLst>
              <a:ext uri="{FF2B5EF4-FFF2-40B4-BE49-F238E27FC236}">
                <a16:creationId xmlns:a16="http://schemas.microsoft.com/office/drawing/2014/main" id="{7E425138-C69E-CCC0-0128-03339CB26375}"/>
              </a:ext>
            </a:extLst>
          </p:cNvPr>
          <p:cNvGrpSpPr/>
          <p:nvPr/>
        </p:nvGrpSpPr>
        <p:grpSpPr>
          <a:xfrm>
            <a:off x="6636451" y="3560410"/>
            <a:ext cx="4864100" cy="1311834"/>
            <a:chOff x="426720" y="2967335"/>
            <a:chExt cx="4864100" cy="1311834"/>
          </a:xfrm>
        </p:grpSpPr>
        <p:sp>
          <p:nvSpPr>
            <p:cNvPr id="28" name="文本框 27">
              <a:extLst>
                <a:ext uri="{FF2B5EF4-FFF2-40B4-BE49-F238E27FC236}">
                  <a16:creationId xmlns:a16="http://schemas.microsoft.com/office/drawing/2014/main" id="{1924A3EB-49EC-4B3B-0D8A-C6BA4D799404}"/>
                </a:ext>
              </a:extLst>
            </p:cNvPr>
            <p:cNvSpPr txBox="1"/>
            <p:nvPr/>
          </p:nvSpPr>
          <p:spPr>
            <a:xfrm>
              <a:off x="426720" y="2967335"/>
              <a:ext cx="1143000" cy="923330"/>
            </a:xfrm>
            <a:prstGeom prst="rect">
              <a:avLst/>
            </a:prstGeom>
            <a:noFill/>
          </p:spPr>
          <p:txBody>
            <a:bodyPr wrap="square" rtlCol="0">
              <a:spAutoFit/>
            </a:bodyPr>
            <a:lstStyle/>
            <a:p>
              <a:r>
                <a:rPr lang="en-US" altLang="zh-CN" sz="5400" b="1" dirty="0">
                  <a:solidFill>
                    <a:schemeClr val="accent1">
                      <a:lumMod val="20000"/>
                      <a:lumOff val="80000"/>
                    </a:schemeClr>
                  </a:solidFill>
                  <a:latin typeface="Microsoft YaHei" panose="020B0503020204020204" pitchFamily="34" charset="-122"/>
                  <a:ea typeface="Microsoft YaHei" panose="020B0503020204020204" pitchFamily="34" charset="-122"/>
                  <a:cs typeface="Times New Roman" panose="02020603050405020304" pitchFamily="18" charset="0"/>
                </a:rPr>
                <a:t>04</a:t>
              </a:r>
              <a:endParaRPr lang="zh-CN" altLang="en-US" sz="5400" b="1" dirty="0">
                <a:solidFill>
                  <a:schemeClr val="accent1">
                    <a:lumMod val="20000"/>
                    <a:lumOff val="80000"/>
                  </a:schemeClr>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29" name="文本框 28">
              <a:extLst>
                <a:ext uri="{FF2B5EF4-FFF2-40B4-BE49-F238E27FC236}">
                  <a16:creationId xmlns:a16="http://schemas.microsoft.com/office/drawing/2014/main" id="{1594CA79-1D50-777A-1E3A-3313F3A1DDF3}"/>
                </a:ext>
              </a:extLst>
            </p:cNvPr>
            <p:cNvSpPr txBox="1"/>
            <p:nvPr/>
          </p:nvSpPr>
          <p:spPr>
            <a:xfrm>
              <a:off x="895350" y="3078840"/>
              <a:ext cx="2186940" cy="1200329"/>
            </a:xfrm>
            <a:prstGeom prst="rect">
              <a:avLst/>
            </a:prstGeom>
            <a:noFill/>
          </p:spPr>
          <p:txBody>
            <a:bodyPr wrap="square" rtlCol="0">
              <a:spAutoFit/>
            </a:bodyPr>
            <a:lstStyle/>
            <a:p>
              <a:r>
                <a:rPr lang="en-US" altLang="zh-CN" sz="2400" b="1" dirty="0">
                  <a:latin typeface="Microsoft YaHei" panose="020B0503020204020204" pitchFamily="34" charset="-122"/>
                  <a:ea typeface="Microsoft YaHei" panose="020B0503020204020204" pitchFamily="34" charset="-122"/>
                  <a:cs typeface="Times New Roman" panose="02020603050405020304" pitchFamily="18" charset="0"/>
                </a:rPr>
                <a:t>Energy Efficiency Analysis</a:t>
              </a:r>
              <a:endParaRPr lang="zh-CN" altLang="en-US" sz="2400" b="1"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30" name="矩形 29">
              <a:extLst>
                <a:ext uri="{FF2B5EF4-FFF2-40B4-BE49-F238E27FC236}">
                  <a16:creationId xmlns:a16="http://schemas.microsoft.com/office/drawing/2014/main" id="{DA1972C0-D847-FA62-C90B-45F26826E713}"/>
                </a:ext>
              </a:extLst>
            </p:cNvPr>
            <p:cNvSpPr/>
            <p:nvPr/>
          </p:nvSpPr>
          <p:spPr>
            <a:xfrm>
              <a:off x="746760" y="3360420"/>
              <a:ext cx="137160" cy="137160"/>
            </a:xfrm>
            <a:prstGeom prst="rect">
              <a:avLst/>
            </a:prstGeom>
            <a:solidFill>
              <a:srgbClr val="004EA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31" name="矩形 30">
              <a:extLst>
                <a:ext uri="{FF2B5EF4-FFF2-40B4-BE49-F238E27FC236}">
                  <a16:creationId xmlns:a16="http://schemas.microsoft.com/office/drawing/2014/main" id="{4057971C-56F5-98EE-789A-01011303938B}"/>
                </a:ext>
              </a:extLst>
            </p:cNvPr>
            <p:cNvSpPr/>
            <p:nvPr/>
          </p:nvSpPr>
          <p:spPr>
            <a:xfrm flipV="1">
              <a:off x="2582706" y="3682693"/>
              <a:ext cx="499584" cy="45719"/>
            </a:xfrm>
            <a:prstGeom prst="rect">
              <a:avLst/>
            </a:prstGeom>
            <a:solidFill>
              <a:srgbClr val="004EA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32" name="文本框 31">
              <a:extLst>
                <a:ext uri="{FF2B5EF4-FFF2-40B4-BE49-F238E27FC236}">
                  <a16:creationId xmlns:a16="http://schemas.microsoft.com/office/drawing/2014/main" id="{4EB2FF2A-BFA0-9A8A-B5DC-289036A9DF01}"/>
                </a:ext>
              </a:extLst>
            </p:cNvPr>
            <p:cNvSpPr txBox="1"/>
            <p:nvPr/>
          </p:nvSpPr>
          <p:spPr>
            <a:xfrm>
              <a:off x="3103880" y="3221028"/>
              <a:ext cx="2186940" cy="461665"/>
            </a:xfrm>
            <a:prstGeom prst="rect">
              <a:avLst/>
            </a:prstGeom>
            <a:noFill/>
          </p:spPr>
          <p:txBody>
            <a:bodyPr wrap="square" rtlCol="0">
              <a:spAutoFit/>
            </a:bodyPr>
            <a:lstStyle/>
            <a:p>
              <a:r>
                <a:rPr lang="en-US" altLang="zh-CN" sz="1200" dirty="0">
                  <a:latin typeface="Microsoft YaHei" panose="020B0503020204020204" pitchFamily="34" charset="-122"/>
                  <a:ea typeface="Microsoft YaHei" panose="020B0503020204020204" pitchFamily="34" charset="-122"/>
                  <a:cs typeface="Times New Roman" panose="02020603050405020304" pitchFamily="18" charset="0"/>
                </a:rPr>
                <a:t>Energy Efficiency Analysis of CNN with DVFS on CPU</a:t>
              </a:r>
              <a:endParaRPr lang="zh-CN" altLang="en-US" sz="1200" dirty="0">
                <a:latin typeface="Microsoft YaHei" panose="020B0503020204020204" pitchFamily="34" charset="-122"/>
                <a:ea typeface="Microsoft YaHei" panose="020B0503020204020204" pitchFamily="34" charset="-122"/>
                <a:cs typeface="Times New Roman" panose="02020603050405020304" pitchFamily="18" charset="0"/>
              </a:endParaRPr>
            </a:p>
          </p:txBody>
        </p:sp>
      </p:grpSp>
      <p:pic>
        <p:nvPicPr>
          <p:cNvPr id="34" name="图片 33">
            <a:extLst>
              <a:ext uri="{FF2B5EF4-FFF2-40B4-BE49-F238E27FC236}">
                <a16:creationId xmlns:a16="http://schemas.microsoft.com/office/drawing/2014/main" id="{D9ED2C4C-5A60-CC38-658D-DC7B718CEB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09565" y="991343"/>
            <a:ext cx="2490986" cy="461665"/>
          </a:xfrm>
          <a:prstGeom prst="rect">
            <a:avLst/>
          </a:prstGeom>
        </p:spPr>
      </p:pic>
      <p:sp>
        <p:nvSpPr>
          <p:cNvPr id="39" name="任意多边形: 形状 38">
            <a:extLst>
              <a:ext uri="{FF2B5EF4-FFF2-40B4-BE49-F238E27FC236}">
                <a16:creationId xmlns:a16="http://schemas.microsoft.com/office/drawing/2014/main" id="{118792FE-807C-9E3C-3F2B-806B6EB365A0}"/>
              </a:ext>
            </a:extLst>
          </p:cNvPr>
          <p:cNvSpPr/>
          <p:nvPr/>
        </p:nvSpPr>
        <p:spPr>
          <a:xfrm>
            <a:off x="0" y="0"/>
            <a:ext cx="12192000" cy="6858000"/>
          </a:xfrm>
          <a:custGeom>
            <a:avLst/>
            <a:gdLst>
              <a:gd name="connsiteX0" fmla="*/ 351601 w 12192000"/>
              <a:gd name="connsiteY0" fmla="*/ 106680 h 6858000"/>
              <a:gd name="connsiteX1" fmla="*/ 106680 w 12192000"/>
              <a:gd name="connsiteY1" fmla="*/ 351601 h 6858000"/>
              <a:gd name="connsiteX2" fmla="*/ 106680 w 12192000"/>
              <a:gd name="connsiteY2" fmla="*/ 6506399 h 6858000"/>
              <a:gd name="connsiteX3" fmla="*/ 351601 w 12192000"/>
              <a:gd name="connsiteY3" fmla="*/ 6751320 h 6858000"/>
              <a:gd name="connsiteX4" fmla="*/ 11840399 w 12192000"/>
              <a:gd name="connsiteY4" fmla="*/ 6751320 h 6858000"/>
              <a:gd name="connsiteX5" fmla="*/ 12085320 w 12192000"/>
              <a:gd name="connsiteY5" fmla="*/ 6506399 h 6858000"/>
              <a:gd name="connsiteX6" fmla="*/ 12085320 w 12192000"/>
              <a:gd name="connsiteY6" fmla="*/ 351601 h 6858000"/>
              <a:gd name="connsiteX7" fmla="*/ 11840399 w 12192000"/>
              <a:gd name="connsiteY7" fmla="*/ 10668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351601" y="106680"/>
                </a:moveTo>
                <a:cubicBezTo>
                  <a:pt x="216335" y="106680"/>
                  <a:pt x="106680" y="216335"/>
                  <a:pt x="106680" y="351601"/>
                </a:cubicBezTo>
                <a:lnTo>
                  <a:pt x="106680" y="6506399"/>
                </a:lnTo>
                <a:cubicBezTo>
                  <a:pt x="106680" y="6641665"/>
                  <a:pt x="216335" y="6751320"/>
                  <a:pt x="351601" y="6751320"/>
                </a:cubicBezTo>
                <a:lnTo>
                  <a:pt x="11840399" y="6751320"/>
                </a:lnTo>
                <a:cubicBezTo>
                  <a:pt x="11975665" y="6751320"/>
                  <a:pt x="12085320" y="6641665"/>
                  <a:pt x="12085320" y="6506399"/>
                </a:cubicBezTo>
                <a:lnTo>
                  <a:pt x="12085320" y="351601"/>
                </a:lnTo>
                <a:cubicBezTo>
                  <a:pt x="12085320" y="216335"/>
                  <a:pt x="11975665" y="106680"/>
                  <a:pt x="11840399" y="106680"/>
                </a:cubicBezTo>
                <a:close/>
                <a:moveTo>
                  <a:pt x="0" y="0"/>
                </a:moveTo>
                <a:lnTo>
                  <a:pt x="12192000" y="0"/>
                </a:lnTo>
                <a:lnTo>
                  <a:pt x="12192000" y="6858000"/>
                </a:lnTo>
                <a:lnTo>
                  <a:pt x="0" y="6858000"/>
                </a:lnTo>
                <a:close/>
              </a:path>
            </a:pathLst>
          </a:custGeom>
          <a:solidFill>
            <a:srgbClr val="004EA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grpSp>
        <p:nvGrpSpPr>
          <p:cNvPr id="33" name="组合 20">
            <a:extLst>
              <a:ext uri="{FF2B5EF4-FFF2-40B4-BE49-F238E27FC236}">
                <a16:creationId xmlns:a16="http://schemas.microsoft.com/office/drawing/2014/main" id="{5AF9B6D7-CE26-4758-B01E-C3141736B094}"/>
              </a:ext>
            </a:extLst>
          </p:cNvPr>
          <p:cNvGrpSpPr/>
          <p:nvPr/>
        </p:nvGrpSpPr>
        <p:grpSpPr>
          <a:xfrm>
            <a:off x="571490" y="4951423"/>
            <a:ext cx="4864100" cy="1569660"/>
            <a:chOff x="426720" y="2955138"/>
            <a:chExt cx="4864100" cy="1569660"/>
          </a:xfrm>
        </p:grpSpPr>
        <p:sp>
          <p:nvSpPr>
            <p:cNvPr id="35" name="文本框 21">
              <a:extLst>
                <a:ext uri="{FF2B5EF4-FFF2-40B4-BE49-F238E27FC236}">
                  <a16:creationId xmlns:a16="http://schemas.microsoft.com/office/drawing/2014/main" id="{2C818D20-DFC5-43D2-A70C-892F53E3C18C}"/>
                </a:ext>
              </a:extLst>
            </p:cNvPr>
            <p:cNvSpPr txBox="1"/>
            <p:nvPr/>
          </p:nvSpPr>
          <p:spPr>
            <a:xfrm>
              <a:off x="426720" y="2967335"/>
              <a:ext cx="1143000" cy="923330"/>
            </a:xfrm>
            <a:prstGeom prst="rect">
              <a:avLst/>
            </a:prstGeom>
            <a:noFill/>
          </p:spPr>
          <p:txBody>
            <a:bodyPr wrap="square" rtlCol="0">
              <a:spAutoFit/>
            </a:bodyPr>
            <a:lstStyle/>
            <a:p>
              <a:r>
                <a:rPr lang="en-US" altLang="zh-CN" sz="5400" b="1" dirty="0">
                  <a:solidFill>
                    <a:schemeClr val="accent1">
                      <a:lumMod val="20000"/>
                      <a:lumOff val="80000"/>
                    </a:schemeClr>
                  </a:solidFill>
                  <a:latin typeface="Microsoft YaHei" panose="020B0503020204020204" pitchFamily="34" charset="-122"/>
                  <a:ea typeface="Microsoft YaHei" panose="020B0503020204020204" pitchFamily="34" charset="-122"/>
                  <a:cs typeface="Times New Roman" panose="02020603050405020304" pitchFamily="18" charset="0"/>
                </a:rPr>
                <a:t>05</a:t>
              </a:r>
              <a:endParaRPr lang="zh-CN" altLang="en-US" sz="5400" b="1" dirty="0">
                <a:solidFill>
                  <a:schemeClr val="accent1">
                    <a:lumMod val="20000"/>
                    <a:lumOff val="80000"/>
                  </a:schemeClr>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36" name="文本框 22">
              <a:extLst>
                <a:ext uri="{FF2B5EF4-FFF2-40B4-BE49-F238E27FC236}">
                  <a16:creationId xmlns:a16="http://schemas.microsoft.com/office/drawing/2014/main" id="{ADF401AE-D909-4CEE-9B4A-F73AD1C642E3}"/>
                </a:ext>
              </a:extLst>
            </p:cNvPr>
            <p:cNvSpPr txBox="1"/>
            <p:nvPr/>
          </p:nvSpPr>
          <p:spPr>
            <a:xfrm>
              <a:off x="895350" y="2955138"/>
              <a:ext cx="2186940" cy="1569660"/>
            </a:xfrm>
            <a:prstGeom prst="rect">
              <a:avLst/>
            </a:prstGeom>
            <a:noFill/>
          </p:spPr>
          <p:txBody>
            <a:bodyPr wrap="square" rtlCol="0">
              <a:spAutoFit/>
            </a:bodyPr>
            <a:lstStyle/>
            <a:p>
              <a:r>
                <a:rPr lang="en-US" altLang="zh-CN" sz="2400" b="1" dirty="0">
                  <a:latin typeface="Microsoft YaHei" panose="020B0503020204020204" pitchFamily="34" charset="-122"/>
                  <a:ea typeface="Microsoft YaHei" panose="020B0503020204020204" pitchFamily="34" charset="-122"/>
                  <a:cs typeface="Times New Roman" panose="02020603050405020304" pitchFamily="18" charset="0"/>
                </a:rPr>
                <a:t>Research on Power Capping Technology</a:t>
              </a:r>
              <a:endParaRPr lang="zh-CN" altLang="en-US" sz="2400" b="1"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37" name="矩形 23">
              <a:extLst>
                <a:ext uri="{FF2B5EF4-FFF2-40B4-BE49-F238E27FC236}">
                  <a16:creationId xmlns:a16="http://schemas.microsoft.com/office/drawing/2014/main" id="{27465A45-2627-49E2-AA14-8AA57092F661}"/>
                </a:ext>
              </a:extLst>
            </p:cNvPr>
            <p:cNvSpPr/>
            <p:nvPr/>
          </p:nvSpPr>
          <p:spPr>
            <a:xfrm>
              <a:off x="746760" y="3360420"/>
              <a:ext cx="137160" cy="137160"/>
            </a:xfrm>
            <a:prstGeom prst="rect">
              <a:avLst/>
            </a:prstGeom>
            <a:solidFill>
              <a:srgbClr val="004EA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38" name="矩形 24">
              <a:extLst>
                <a:ext uri="{FF2B5EF4-FFF2-40B4-BE49-F238E27FC236}">
                  <a16:creationId xmlns:a16="http://schemas.microsoft.com/office/drawing/2014/main" id="{86D40D0F-E30C-48BC-B852-76F807D4FA15}"/>
                </a:ext>
              </a:extLst>
            </p:cNvPr>
            <p:cNvSpPr/>
            <p:nvPr/>
          </p:nvSpPr>
          <p:spPr>
            <a:xfrm flipV="1">
              <a:off x="2582706" y="3682693"/>
              <a:ext cx="499584" cy="45719"/>
            </a:xfrm>
            <a:prstGeom prst="rect">
              <a:avLst/>
            </a:prstGeom>
            <a:solidFill>
              <a:srgbClr val="004EA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40" name="文本框 25">
              <a:extLst>
                <a:ext uri="{FF2B5EF4-FFF2-40B4-BE49-F238E27FC236}">
                  <a16:creationId xmlns:a16="http://schemas.microsoft.com/office/drawing/2014/main" id="{82F4AF12-C77A-4A82-ACC7-45606287FA1E}"/>
                </a:ext>
              </a:extLst>
            </p:cNvPr>
            <p:cNvSpPr txBox="1"/>
            <p:nvPr/>
          </p:nvSpPr>
          <p:spPr>
            <a:xfrm>
              <a:off x="3103880" y="3221028"/>
              <a:ext cx="2186940" cy="276999"/>
            </a:xfrm>
            <a:prstGeom prst="rect">
              <a:avLst/>
            </a:prstGeom>
            <a:noFill/>
          </p:spPr>
          <p:txBody>
            <a:bodyPr wrap="square" rtlCol="0">
              <a:spAutoFit/>
            </a:bodyPr>
            <a:lstStyle/>
            <a:p>
              <a:r>
                <a:rPr lang="en-US" altLang="zh-CN" sz="1200" dirty="0">
                  <a:latin typeface="Microsoft YaHei" panose="020B0503020204020204" pitchFamily="34" charset="-122"/>
                  <a:ea typeface="Microsoft YaHei" panose="020B0503020204020204" pitchFamily="34" charset="-122"/>
                  <a:cs typeface="Times New Roman" panose="02020603050405020304" pitchFamily="18" charset="0"/>
                </a:rPr>
                <a:t>Power Capping Technology</a:t>
              </a:r>
              <a:endParaRPr lang="zh-CN" altLang="en-US" sz="1200" dirty="0">
                <a:latin typeface="Microsoft YaHei" panose="020B0503020204020204" pitchFamily="34" charset="-122"/>
                <a:ea typeface="Microsoft YaHei" panose="020B0503020204020204" pitchFamily="34" charset="-122"/>
                <a:cs typeface="Times New Roman" panose="02020603050405020304" pitchFamily="18" charset="0"/>
              </a:endParaRPr>
            </a:p>
          </p:txBody>
        </p:sp>
      </p:grpSp>
      <p:grpSp>
        <p:nvGrpSpPr>
          <p:cNvPr id="2" name="组合 20">
            <a:extLst>
              <a:ext uri="{FF2B5EF4-FFF2-40B4-BE49-F238E27FC236}">
                <a16:creationId xmlns:a16="http://schemas.microsoft.com/office/drawing/2014/main" id="{3CB98313-AB75-9225-24C0-C406202D9401}"/>
              </a:ext>
            </a:extLst>
          </p:cNvPr>
          <p:cNvGrpSpPr/>
          <p:nvPr/>
        </p:nvGrpSpPr>
        <p:grpSpPr>
          <a:xfrm>
            <a:off x="6532892" y="5001295"/>
            <a:ext cx="4864100" cy="938718"/>
            <a:chOff x="426720" y="2967335"/>
            <a:chExt cx="4864100" cy="938718"/>
          </a:xfrm>
        </p:grpSpPr>
        <p:sp>
          <p:nvSpPr>
            <p:cNvPr id="3" name="文本框 21">
              <a:extLst>
                <a:ext uri="{FF2B5EF4-FFF2-40B4-BE49-F238E27FC236}">
                  <a16:creationId xmlns:a16="http://schemas.microsoft.com/office/drawing/2014/main" id="{0031CA38-062A-019D-D0DE-82C943A252D5}"/>
                </a:ext>
              </a:extLst>
            </p:cNvPr>
            <p:cNvSpPr txBox="1"/>
            <p:nvPr/>
          </p:nvSpPr>
          <p:spPr>
            <a:xfrm>
              <a:off x="426720" y="2967335"/>
              <a:ext cx="1143000" cy="923330"/>
            </a:xfrm>
            <a:prstGeom prst="rect">
              <a:avLst/>
            </a:prstGeom>
            <a:noFill/>
          </p:spPr>
          <p:txBody>
            <a:bodyPr wrap="square" rtlCol="0">
              <a:spAutoFit/>
            </a:bodyPr>
            <a:lstStyle/>
            <a:p>
              <a:r>
                <a:rPr lang="en-US" altLang="zh-CN" sz="5400" b="1" dirty="0">
                  <a:solidFill>
                    <a:schemeClr val="accent1">
                      <a:lumMod val="20000"/>
                      <a:lumOff val="80000"/>
                    </a:schemeClr>
                  </a:solidFill>
                  <a:latin typeface="Microsoft YaHei" panose="020B0503020204020204" pitchFamily="34" charset="-122"/>
                  <a:ea typeface="Microsoft YaHei" panose="020B0503020204020204" pitchFamily="34" charset="-122"/>
                  <a:cs typeface="Times New Roman" panose="02020603050405020304" pitchFamily="18" charset="0"/>
                </a:rPr>
                <a:t>06</a:t>
              </a:r>
              <a:endParaRPr lang="zh-CN" altLang="en-US" sz="5400" b="1" dirty="0">
                <a:solidFill>
                  <a:schemeClr val="accent1">
                    <a:lumMod val="20000"/>
                    <a:lumOff val="80000"/>
                  </a:schemeClr>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6" name="文本框 22">
              <a:extLst>
                <a:ext uri="{FF2B5EF4-FFF2-40B4-BE49-F238E27FC236}">
                  <a16:creationId xmlns:a16="http://schemas.microsoft.com/office/drawing/2014/main" id="{99FAF9A4-5BBA-1325-CC9D-EBEBE281AB6F}"/>
                </a:ext>
              </a:extLst>
            </p:cNvPr>
            <p:cNvSpPr txBox="1"/>
            <p:nvPr/>
          </p:nvSpPr>
          <p:spPr>
            <a:xfrm>
              <a:off x="895350" y="3198167"/>
              <a:ext cx="2186940" cy="707886"/>
            </a:xfrm>
            <a:prstGeom prst="rect">
              <a:avLst/>
            </a:prstGeom>
            <a:noFill/>
          </p:spPr>
          <p:txBody>
            <a:bodyPr wrap="square" rtlCol="0">
              <a:spAutoFit/>
            </a:bodyPr>
            <a:lstStyle/>
            <a:p>
              <a:r>
                <a:rPr lang="en-US" altLang="zh-CN" sz="2000" b="1" dirty="0">
                  <a:latin typeface="Microsoft YaHei" panose="020B0503020204020204" pitchFamily="34" charset="-122"/>
                  <a:ea typeface="Microsoft YaHei" panose="020B0503020204020204" pitchFamily="34" charset="-122"/>
                  <a:cs typeface="Times New Roman" panose="02020603050405020304" pitchFamily="18" charset="0"/>
                </a:rPr>
                <a:t>Model Optimization</a:t>
              </a:r>
              <a:endParaRPr lang="zh-CN" altLang="en-US" sz="2000" b="1"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7" name="矩形 23">
              <a:extLst>
                <a:ext uri="{FF2B5EF4-FFF2-40B4-BE49-F238E27FC236}">
                  <a16:creationId xmlns:a16="http://schemas.microsoft.com/office/drawing/2014/main" id="{7E32F5D4-2C38-010A-E870-4FD85B902D24}"/>
                </a:ext>
              </a:extLst>
            </p:cNvPr>
            <p:cNvSpPr/>
            <p:nvPr/>
          </p:nvSpPr>
          <p:spPr>
            <a:xfrm>
              <a:off x="746760" y="3360420"/>
              <a:ext cx="137160" cy="137160"/>
            </a:xfrm>
            <a:prstGeom prst="rect">
              <a:avLst/>
            </a:prstGeom>
            <a:solidFill>
              <a:srgbClr val="004EA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8" name="矩形 24">
              <a:extLst>
                <a:ext uri="{FF2B5EF4-FFF2-40B4-BE49-F238E27FC236}">
                  <a16:creationId xmlns:a16="http://schemas.microsoft.com/office/drawing/2014/main" id="{7C1C0998-75AC-DC1E-97E9-9615C08CC4E6}"/>
                </a:ext>
              </a:extLst>
            </p:cNvPr>
            <p:cNvSpPr/>
            <p:nvPr/>
          </p:nvSpPr>
          <p:spPr>
            <a:xfrm flipV="1">
              <a:off x="2582706" y="3682693"/>
              <a:ext cx="499584" cy="45719"/>
            </a:xfrm>
            <a:prstGeom prst="rect">
              <a:avLst/>
            </a:prstGeom>
            <a:solidFill>
              <a:srgbClr val="004EA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9" name="文本框 25">
              <a:extLst>
                <a:ext uri="{FF2B5EF4-FFF2-40B4-BE49-F238E27FC236}">
                  <a16:creationId xmlns:a16="http://schemas.microsoft.com/office/drawing/2014/main" id="{98187640-47E8-0EFE-D1E6-53D0BA288658}"/>
                </a:ext>
              </a:extLst>
            </p:cNvPr>
            <p:cNvSpPr txBox="1"/>
            <p:nvPr/>
          </p:nvSpPr>
          <p:spPr>
            <a:xfrm>
              <a:off x="3103880" y="3221028"/>
              <a:ext cx="2186940" cy="276999"/>
            </a:xfrm>
            <a:prstGeom prst="rect">
              <a:avLst/>
            </a:prstGeom>
            <a:noFill/>
          </p:spPr>
          <p:txBody>
            <a:bodyPr wrap="square" rtlCol="0">
              <a:spAutoFit/>
            </a:bodyPr>
            <a:lstStyle/>
            <a:p>
              <a:r>
                <a:rPr lang="en-US" altLang="zh-CN" sz="1200" dirty="0">
                  <a:latin typeface="Microsoft YaHei" panose="020B0503020204020204" pitchFamily="34" charset="-122"/>
                  <a:ea typeface="Microsoft YaHei" panose="020B0503020204020204" pitchFamily="34" charset="-122"/>
                  <a:cs typeface="Times New Roman" panose="02020603050405020304" pitchFamily="18" charset="0"/>
                </a:rPr>
                <a:t>Energy Efficiency model</a:t>
              </a:r>
              <a:endParaRPr lang="zh-CN" altLang="en-US" sz="1200" dirty="0">
                <a:latin typeface="Microsoft YaHei" panose="020B0503020204020204" pitchFamily="34" charset="-122"/>
                <a:ea typeface="Microsoft YaHei"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3170598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任意多边形: 形状 61">
            <a:extLst>
              <a:ext uri="{FF2B5EF4-FFF2-40B4-BE49-F238E27FC236}">
                <a16:creationId xmlns:a16="http://schemas.microsoft.com/office/drawing/2014/main" id="{E6BA6C41-9783-9EA1-C269-821FD93E7069}"/>
              </a:ext>
            </a:extLst>
          </p:cNvPr>
          <p:cNvSpPr/>
          <p:nvPr/>
        </p:nvSpPr>
        <p:spPr>
          <a:xfrm>
            <a:off x="0" y="0"/>
            <a:ext cx="12192000" cy="6858000"/>
          </a:xfrm>
          <a:custGeom>
            <a:avLst/>
            <a:gdLst>
              <a:gd name="connsiteX0" fmla="*/ 351601 w 12192000"/>
              <a:gd name="connsiteY0" fmla="*/ 106680 h 6858000"/>
              <a:gd name="connsiteX1" fmla="*/ 106680 w 12192000"/>
              <a:gd name="connsiteY1" fmla="*/ 351601 h 6858000"/>
              <a:gd name="connsiteX2" fmla="*/ 106680 w 12192000"/>
              <a:gd name="connsiteY2" fmla="*/ 6506399 h 6858000"/>
              <a:gd name="connsiteX3" fmla="*/ 351601 w 12192000"/>
              <a:gd name="connsiteY3" fmla="*/ 6751320 h 6858000"/>
              <a:gd name="connsiteX4" fmla="*/ 11840399 w 12192000"/>
              <a:gd name="connsiteY4" fmla="*/ 6751320 h 6858000"/>
              <a:gd name="connsiteX5" fmla="*/ 12085320 w 12192000"/>
              <a:gd name="connsiteY5" fmla="*/ 6506399 h 6858000"/>
              <a:gd name="connsiteX6" fmla="*/ 12085320 w 12192000"/>
              <a:gd name="connsiteY6" fmla="*/ 351601 h 6858000"/>
              <a:gd name="connsiteX7" fmla="*/ 11840399 w 12192000"/>
              <a:gd name="connsiteY7" fmla="*/ 10668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351601" y="106680"/>
                </a:moveTo>
                <a:cubicBezTo>
                  <a:pt x="216335" y="106680"/>
                  <a:pt x="106680" y="216335"/>
                  <a:pt x="106680" y="351601"/>
                </a:cubicBezTo>
                <a:lnTo>
                  <a:pt x="106680" y="6506399"/>
                </a:lnTo>
                <a:cubicBezTo>
                  <a:pt x="106680" y="6641665"/>
                  <a:pt x="216335" y="6751320"/>
                  <a:pt x="351601" y="6751320"/>
                </a:cubicBezTo>
                <a:lnTo>
                  <a:pt x="11840399" y="6751320"/>
                </a:lnTo>
                <a:cubicBezTo>
                  <a:pt x="11975665" y="6751320"/>
                  <a:pt x="12085320" y="6641665"/>
                  <a:pt x="12085320" y="6506399"/>
                </a:cubicBezTo>
                <a:lnTo>
                  <a:pt x="12085320" y="351601"/>
                </a:lnTo>
                <a:cubicBezTo>
                  <a:pt x="12085320" y="216335"/>
                  <a:pt x="11975665" y="106680"/>
                  <a:pt x="11840399" y="106680"/>
                </a:cubicBezTo>
                <a:close/>
                <a:moveTo>
                  <a:pt x="0" y="0"/>
                </a:moveTo>
                <a:lnTo>
                  <a:pt x="12192000" y="0"/>
                </a:lnTo>
                <a:lnTo>
                  <a:pt x="12192000" y="6858000"/>
                </a:lnTo>
                <a:lnTo>
                  <a:pt x="0" y="6858000"/>
                </a:lnTo>
                <a:close/>
              </a:path>
            </a:pathLst>
          </a:custGeom>
          <a:solidFill>
            <a:srgbClr val="004EA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63" name="图片 62">
            <a:extLst>
              <a:ext uri="{FF2B5EF4-FFF2-40B4-BE49-F238E27FC236}">
                <a16:creationId xmlns:a16="http://schemas.microsoft.com/office/drawing/2014/main" id="{256369E7-6985-E65F-A489-589D2E28D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4156" y="636429"/>
            <a:ext cx="2490986" cy="461665"/>
          </a:xfrm>
          <a:prstGeom prst="rect">
            <a:avLst/>
          </a:prstGeom>
        </p:spPr>
      </p:pic>
      <p:sp>
        <p:nvSpPr>
          <p:cNvPr id="65" name="文本框 64">
            <a:extLst>
              <a:ext uri="{FF2B5EF4-FFF2-40B4-BE49-F238E27FC236}">
                <a16:creationId xmlns:a16="http://schemas.microsoft.com/office/drawing/2014/main" id="{3F950CA1-376A-F44C-E034-E32A9BE19BF9}"/>
              </a:ext>
            </a:extLst>
          </p:cNvPr>
          <p:cNvSpPr txBox="1"/>
          <p:nvPr/>
        </p:nvSpPr>
        <p:spPr>
          <a:xfrm>
            <a:off x="998585" y="605651"/>
            <a:ext cx="7755671" cy="523220"/>
          </a:xfrm>
          <a:prstGeom prst="rect">
            <a:avLst/>
          </a:prstGeom>
          <a:noFill/>
        </p:spPr>
        <p:txBody>
          <a:bodyPr wrap="square">
            <a:spAutoFit/>
          </a:bodyPr>
          <a:lstStyle/>
          <a:p>
            <a:r>
              <a:rPr lang="en-US" altLang="zh-CN" sz="2800" b="1" dirty="0">
                <a:solidFill>
                  <a:srgbClr val="004EA2"/>
                </a:solidFill>
                <a:latin typeface="Microsoft YaHei" panose="020B0503020204020204" pitchFamily="34" charset="-122"/>
                <a:ea typeface="Microsoft YaHei" panose="020B0503020204020204" pitchFamily="34" charset="-122"/>
                <a:cs typeface="Times New Roman" panose="02020603050405020304" pitchFamily="18" charset="0"/>
              </a:rPr>
              <a:t>4.2  Principle of FM Method</a:t>
            </a:r>
            <a:endParaRPr lang="zh-CN" altLang="en-US" sz="2800" b="1" dirty="0">
              <a:solidFill>
                <a:srgbClr val="004EA2"/>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66" name="矩形 65">
            <a:extLst>
              <a:ext uri="{FF2B5EF4-FFF2-40B4-BE49-F238E27FC236}">
                <a16:creationId xmlns:a16="http://schemas.microsoft.com/office/drawing/2014/main" id="{539CD134-D907-5D86-2ADA-DDF9F97CC7E9}"/>
              </a:ext>
            </a:extLst>
          </p:cNvPr>
          <p:cNvSpPr/>
          <p:nvPr/>
        </p:nvSpPr>
        <p:spPr>
          <a:xfrm flipH="1">
            <a:off x="939648" y="700574"/>
            <a:ext cx="58937" cy="333374"/>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3" name="TextBox 2">
            <a:extLst>
              <a:ext uri="{FF2B5EF4-FFF2-40B4-BE49-F238E27FC236}">
                <a16:creationId xmlns:a16="http://schemas.microsoft.com/office/drawing/2014/main" id="{6A46E3CF-DD76-2794-1F47-981BEFFF1DF8}"/>
              </a:ext>
            </a:extLst>
          </p:cNvPr>
          <p:cNvSpPr txBox="1"/>
          <p:nvPr/>
        </p:nvSpPr>
        <p:spPr>
          <a:xfrm>
            <a:off x="939648" y="1527717"/>
            <a:ext cx="10869493" cy="5201424"/>
          </a:xfrm>
          <a:prstGeom prst="rect">
            <a:avLst/>
          </a:prstGeom>
          <a:noFill/>
        </p:spPr>
        <p:txBody>
          <a:bodyPr wrap="square" rtlCol="0">
            <a:spAutoFit/>
          </a:bodyPr>
          <a:lstStyle/>
          <a:p>
            <a:r>
              <a:rPr lang="en-US" sz="1800" b="0" i="0" u="none" strike="noStrike" baseline="0" dirty="0">
                <a:solidFill>
                  <a:srgbClr val="000000"/>
                </a:solidFill>
                <a:latin typeface="Times New Roman" panose="02020603050405020304" pitchFamily="18" charset="0"/>
              </a:rPr>
              <a:t>Frequency modulation methods commonly used in Linux operating system </a:t>
            </a:r>
          </a:p>
          <a:p>
            <a:pPr algn="l"/>
            <a:endParaRPr lang="en-US" sz="1800" b="0" i="0" u="none" strike="noStrike" baseline="0" dirty="0">
              <a:solidFill>
                <a:srgbClr val="000000"/>
              </a:solidFill>
              <a:latin typeface="Times New Roman" panose="02020603050405020304" pitchFamily="18" charset="0"/>
            </a:endParaRPr>
          </a:p>
          <a:p>
            <a:r>
              <a:rPr lang="en-US" sz="2000" b="1" i="0" u="none" strike="noStrike" baseline="0" dirty="0" err="1">
                <a:solidFill>
                  <a:srgbClr val="000000"/>
                </a:solidFill>
                <a:latin typeface="Times New Roman" panose="02020603050405020304" pitchFamily="18" charset="0"/>
              </a:rPr>
              <a:t>performance</a:t>
            </a:r>
            <a:r>
              <a:rPr lang="en-US" sz="1800" b="0" i="0" u="none" strike="noStrike" baseline="0" dirty="0" err="1">
                <a:solidFill>
                  <a:srgbClr val="000000"/>
                </a:solidFill>
                <a:latin typeface="SimSun" panose="02010600030101010101" pitchFamily="2" charset="-122"/>
                <a:ea typeface="SimSun" panose="02010600030101010101" pitchFamily="2" charset="-122"/>
              </a:rPr>
              <a:t>：</a:t>
            </a:r>
            <a:r>
              <a:rPr lang="en-US" sz="1800" b="0" i="0" u="none" strike="noStrike" baseline="0" dirty="0" err="1">
                <a:solidFill>
                  <a:srgbClr val="000000"/>
                </a:solidFill>
                <a:latin typeface="Times New Roman" panose="02020603050405020304" pitchFamily="18" charset="0"/>
                <a:ea typeface="SimSun" panose="02010600030101010101" pitchFamily="2" charset="-122"/>
              </a:rPr>
              <a:t>Directly</a:t>
            </a:r>
            <a:r>
              <a:rPr lang="en-US" sz="1800" b="0" i="0" u="none" strike="noStrike" baseline="0" dirty="0">
                <a:solidFill>
                  <a:srgbClr val="000000"/>
                </a:solidFill>
                <a:latin typeface="Times New Roman" panose="02020603050405020304" pitchFamily="18" charset="0"/>
                <a:ea typeface="SimSun" panose="02010600030101010101" pitchFamily="2" charset="-122"/>
              </a:rPr>
              <a:t> adjust the CPU frequency to the maximum, the highest performance, the highest power consumption. </a:t>
            </a:r>
          </a:p>
          <a:p>
            <a:endParaRPr lang="en-US" sz="1800" b="0" i="0" u="none" strike="noStrike" baseline="0" dirty="0">
              <a:solidFill>
                <a:srgbClr val="000000"/>
              </a:solidFill>
              <a:latin typeface="Times New Roman" panose="02020603050405020304" pitchFamily="18" charset="0"/>
              <a:ea typeface="SimSun" panose="02010600030101010101" pitchFamily="2" charset="-122"/>
            </a:endParaRPr>
          </a:p>
          <a:p>
            <a:r>
              <a:rPr lang="en-US" sz="2000" b="1" i="0" u="none" strike="noStrike" baseline="0" dirty="0" err="1">
                <a:solidFill>
                  <a:srgbClr val="000000"/>
                </a:solidFill>
                <a:latin typeface="Times New Roman" panose="02020603050405020304" pitchFamily="18" charset="0"/>
                <a:ea typeface="SimSun" panose="02010600030101010101" pitchFamily="2" charset="-122"/>
              </a:rPr>
              <a:t>powersave</a:t>
            </a:r>
            <a:r>
              <a:rPr lang="en-US" sz="1800" b="0" i="0" u="none" strike="noStrike" baseline="0" dirty="0" err="1">
                <a:solidFill>
                  <a:srgbClr val="000000"/>
                </a:solidFill>
                <a:latin typeface="SimSun" panose="02010600030101010101" pitchFamily="2" charset="-122"/>
                <a:ea typeface="SimSun" panose="02010600030101010101" pitchFamily="2" charset="-122"/>
              </a:rPr>
              <a:t>：</a:t>
            </a:r>
            <a:r>
              <a:rPr lang="en-US" sz="1800" b="0" i="0" u="none" strike="noStrike" baseline="0" dirty="0" err="1">
                <a:solidFill>
                  <a:srgbClr val="000000"/>
                </a:solidFill>
                <a:latin typeface="Times New Roman" panose="02020603050405020304" pitchFamily="18" charset="0"/>
                <a:ea typeface="SimSun" panose="02010600030101010101" pitchFamily="2" charset="-122"/>
              </a:rPr>
              <a:t>Directly</a:t>
            </a:r>
            <a:r>
              <a:rPr lang="en-US" sz="1800" b="0" i="0" u="none" strike="noStrike" baseline="0" dirty="0">
                <a:solidFill>
                  <a:srgbClr val="000000"/>
                </a:solidFill>
                <a:latin typeface="Times New Roman" panose="02020603050405020304" pitchFamily="18" charset="0"/>
                <a:ea typeface="SimSun" panose="02010600030101010101" pitchFamily="2" charset="-122"/>
              </a:rPr>
              <a:t> adjust the CPU frequency to the lowest, the lowest performance, the lowest power consumption. </a:t>
            </a:r>
          </a:p>
          <a:p>
            <a:endParaRPr lang="en-US" sz="1800" b="0" i="0" u="none" strike="noStrike" baseline="0" dirty="0">
              <a:solidFill>
                <a:srgbClr val="000000"/>
              </a:solidFill>
              <a:latin typeface="Times New Roman" panose="02020603050405020304" pitchFamily="18" charset="0"/>
              <a:ea typeface="SimSun" panose="02010600030101010101" pitchFamily="2" charset="-122"/>
            </a:endParaRPr>
          </a:p>
          <a:p>
            <a:r>
              <a:rPr lang="en-US" sz="2000" b="1" i="0" u="none" strike="noStrike" baseline="0" dirty="0" err="1">
                <a:solidFill>
                  <a:srgbClr val="000000"/>
                </a:solidFill>
                <a:latin typeface="Times New Roman" panose="02020603050405020304" pitchFamily="18" charset="0"/>
                <a:ea typeface="SimSun" panose="02010600030101010101" pitchFamily="2" charset="-122"/>
              </a:rPr>
              <a:t>userspace</a:t>
            </a:r>
            <a:r>
              <a:rPr lang="en-US" sz="1800" b="0" i="0" u="none" strike="noStrike" baseline="0" dirty="0" err="1">
                <a:solidFill>
                  <a:srgbClr val="000000"/>
                </a:solidFill>
                <a:latin typeface="SimSun" panose="02010600030101010101" pitchFamily="2" charset="-122"/>
                <a:ea typeface="SimSun" panose="02010600030101010101" pitchFamily="2" charset="-122"/>
              </a:rPr>
              <a:t>：</a:t>
            </a:r>
            <a:r>
              <a:rPr lang="en-US" sz="1800" b="0" i="0" u="none" strike="noStrike" baseline="0" dirty="0" err="1">
                <a:solidFill>
                  <a:srgbClr val="000000"/>
                </a:solidFill>
                <a:latin typeface="Times New Roman" panose="02020603050405020304" pitchFamily="18" charset="0"/>
                <a:ea typeface="SimSun" panose="02010600030101010101" pitchFamily="2" charset="-122"/>
              </a:rPr>
              <a:t>Adjust</a:t>
            </a:r>
            <a:r>
              <a:rPr lang="en-US" sz="1800" b="0" i="0" u="none" strike="noStrike" baseline="0" dirty="0">
                <a:solidFill>
                  <a:srgbClr val="000000"/>
                </a:solidFill>
                <a:latin typeface="Times New Roman" panose="02020603050405020304" pitchFamily="18" charset="0"/>
                <a:ea typeface="SimSun" panose="02010600030101010101" pitchFamily="2" charset="-122"/>
              </a:rPr>
              <a:t> the CPU frequency to the frequency specified by the user. </a:t>
            </a:r>
          </a:p>
          <a:p>
            <a:endParaRPr lang="en-US" dirty="0">
              <a:solidFill>
                <a:srgbClr val="000000"/>
              </a:solidFill>
              <a:latin typeface="Wingdings" panose="05000000000000000000" pitchFamily="2" charset="2"/>
              <a:ea typeface="SimSun" panose="02010600030101010101" pitchFamily="2" charset="-122"/>
            </a:endParaRPr>
          </a:p>
          <a:p>
            <a:r>
              <a:rPr lang="en-US" sz="2000" b="1" i="0" u="none" strike="noStrike" baseline="0" dirty="0" err="1">
                <a:solidFill>
                  <a:srgbClr val="000000"/>
                </a:solidFill>
                <a:latin typeface="Times New Roman" panose="02020603050405020304" pitchFamily="18" charset="0"/>
                <a:ea typeface="SimSun" panose="02010600030101010101" pitchFamily="2" charset="-122"/>
              </a:rPr>
              <a:t>ondemand</a:t>
            </a:r>
            <a:r>
              <a:rPr lang="en-US" sz="1800" b="0" i="0" u="none" strike="noStrike" baseline="0" dirty="0" err="1">
                <a:solidFill>
                  <a:srgbClr val="000000"/>
                </a:solidFill>
                <a:latin typeface="SimSun" panose="02010600030101010101" pitchFamily="2" charset="-122"/>
                <a:ea typeface="SimSun" panose="02010600030101010101" pitchFamily="2" charset="-122"/>
              </a:rPr>
              <a:t>：</a:t>
            </a:r>
            <a:r>
              <a:rPr lang="en-US" sz="1800" b="0" i="0" u="none" strike="noStrike" baseline="0" dirty="0" err="1">
                <a:solidFill>
                  <a:srgbClr val="000000"/>
                </a:solidFill>
                <a:latin typeface="Times New Roman" panose="02020603050405020304" pitchFamily="18" charset="0"/>
                <a:ea typeface="SimSun" panose="02010600030101010101" pitchFamily="2" charset="-122"/>
              </a:rPr>
              <a:t>Dynamically</a:t>
            </a:r>
            <a:r>
              <a:rPr lang="en-US" sz="1800" b="0" i="0" u="none" strike="noStrike" baseline="0" dirty="0">
                <a:solidFill>
                  <a:srgbClr val="000000"/>
                </a:solidFill>
                <a:latin typeface="Times New Roman" panose="02020603050405020304" pitchFamily="18" charset="0"/>
                <a:ea typeface="SimSun" panose="02010600030101010101" pitchFamily="2" charset="-122"/>
              </a:rPr>
              <a:t> adjust the frequency according to the CPU load. When the load is higher than a certain threshold, the frequency will be adjusted to the maximum. When it is lower than a certain threshold, the frequency will be reduced to an appropriate frequency to reduce power consumption while meeting certain performance.</a:t>
            </a:r>
          </a:p>
          <a:p>
            <a:endParaRPr lang="en-US" dirty="0">
              <a:solidFill>
                <a:srgbClr val="000000"/>
              </a:solidFill>
              <a:latin typeface="Times New Roman" panose="02020603050405020304" pitchFamily="18" charset="0"/>
              <a:ea typeface="SimSun" panose="02010600030101010101" pitchFamily="2" charset="-122"/>
            </a:endParaRPr>
          </a:p>
          <a:p>
            <a:r>
              <a:rPr lang="en-US" sz="2000" b="0" i="0" u="none" strike="noStrike" baseline="0" dirty="0" err="1">
                <a:solidFill>
                  <a:srgbClr val="000000"/>
                </a:solidFill>
                <a:latin typeface="Times New Roman" panose="02020603050405020304" pitchFamily="18" charset="0"/>
                <a:ea typeface="SimSun" panose="02010600030101010101" pitchFamily="2" charset="-122"/>
              </a:rPr>
              <a:t>conservative</a:t>
            </a:r>
            <a:r>
              <a:rPr lang="en-US" sz="1800" b="0" i="0" u="none" strike="noStrike" baseline="0" dirty="0" err="1">
                <a:solidFill>
                  <a:srgbClr val="000000"/>
                </a:solidFill>
                <a:latin typeface="Times New Roman" panose="02020603050405020304" pitchFamily="18" charset="0"/>
                <a:ea typeface="SimSun" panose="02010600030101010101" pitchFamily="2" charset="-122"/>
              </a:rPr>
              <a:t>：Dynamically</a:t>
            </a:r>
            <a:r>
              <a:rPr lang="en-US" sz="1800" b="0" i="0" u="none" strike="noStrike" baseline="0" dirty="0">
                <a:solidFill>
                  <a:srgbClr val="000000"/>
                </a:solidFill>
                <a:latin typeface="Times New Roman" panose="02020603050405020304" pitchFamily="18" charset="0"/>
                <a:ea typeface="SimSun" panose="02010600030101010101" pitchFamily="2" charset="-122"/>
              </a:rPr>
              <a:t> adjust the frequency according to the CPU load. Compared with </a:t>
            </a:r>
            <a:r>
              <a:rPr lang="en-US" sz="1800" b="0" i="0" u="none" strike="noStrike" baseline="0" dirty="0" err="1">
                <a:solidFill>
                  <a:srgbClr val="000000"/>
                </a:solidFill>
                <a:latin typeface="Times New Roman" panose="02020603050405020304" pitchFamily="18" charset="0"/>
                <a:ea typeface="SimSun" panose="02010600030101010101" pitchFamily="2" charset="-122"/>
              </a:rPr>
              <a:t>ondemand</a:t>
            </a:r>
            <a:r>
              <a:rPr lang="en-US" sz="1800" b="0" i="0" u="none" strike="noStrike" baseline="0" dirty="0">
                <a:solidFill>
                  <a:srgbClr val="000000"/>
                </a:solidFill>
                <a:latin typeface="Times New Roman" panose="02020603050405020304" pitchFamily="18" charset="0"/>
                <a:ea typeface="SimSun" panose="02010600030101010101" pitchFamily="2" charset="-122"/>
              </a:rPr>
              <a:t>, the frequency adjustment range is smaller, the strategy is more conservative, but it saves more power.</a:t>
            </a:r>
          </a:p>
          <a:p>
            <a:endParaRPr lang="en-US" dirty="0"/>
          </a:p>
          <a:p>
            <a:endParaRPr lang="en-US" dirty="0"/>
          </a:p>
        </p:txBody>
      </p:sp>
    </p:spTree>
    <p:extLst>
      <p:ext uri="{BB962C8B-B14F-4D97-AF65-F5344CB8AC3E}">
        <p14:creationId xmlns:p14="http://schemas.microsoft.com/office/powerpoint/2010/main" val="277297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任意多边形: 形状 61">
            <a:extLst>
              <a:ext uri="{FF2B5EF4-FFF2-40B4-BE49-F238E27FC236}">
                <a16:creationId xmlns:a16="http://schemas.microsoft.com/office/drawing/2014/main" id="{E6BA6C41-9783-9EA1-C269-821FD93E7069}"/>
              </a:ext>
            </a:extLst>
          </p:cNvPr>
          <p:cNvSpPr/>
          <p:nvPr/>
        </p:nvSpPr>
        <p:spPr>
          <a:xfrm>
            <a:off x="0" y="0"/>
            <a:ext cx="12192000" cy="6858000"/>
          </a:xfrm>
          <a:custGeom>
            <a:avLst/>
            <a:gdLst>
              <a:gd name="connsiteX0" fmla="*/ 351601 w 12192000"/>
              <a:gd name="connsiteY0" fmla="*/ 106680 h 6858000"/>
              <a:gd name="connsiteX1" fmla="*/ 106680 w 12192000"/>
              <a:gd name="connsiteY1" fmla="*/ 351601 h 6858000"/>
              <a:gd name="connsiteX2" fmla="*/ 106680 w 12192000"/>
              <a:gd name="connsiteY2" fmla="*/ 6506399 h 6858000"/>
              <a:gd name="connsiteX3" fmla="*/ 351601 w 12192000"/>
              <a:gd name="connsiteY3" fmla="*/ 6751320 h 6858000"/>
              <a:gd name="connsiteX4" fmla="*/ 11840399 w 12192000"/>
              <a:gd name="connsiteY4" fmla="*/ 6751320 h 6858000"/>
              <a:gd name="connsiteX5" fmla="*/ 12085320 w 12192000"/>
              <a:gd name="connsiteY5" fmla="*/ 6506399 h 6858000"/>
              <a:gd name="connsiteX6" fmla="*/ 12085320 w 12192000"/>
              <a:gd name="connsiteY6" fmla="*/ 351601 h 6858000"/>
              <a:gd name="connsiteX7" fmla="*/ 11840399 w 12192000"/>
              <a:gd name="connsiteY7" fmla="*/ 10668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351601" y="106680"/>
                </a:moveTo>
                <a:cubicBezTo>
                  <a:pt x="216335" y="106680"/>
                  <a:pt x="106680" y="216335"/>
                  <a:pt x="106680" y="351601"/>
                </a:cubicBezTo>
                <a:lnTo>
                  <a:pt x="106680" y="6506399"/>
                </a:lnTo>
                <a:cubicBezTo>
                  <a:pt x="106680" y="6641665"/>
                  <a:pt x="216335" y="6751320"/>
                  <a:pt x="351601" y="6751320"/>
                </a:cubicBezTo>
                <a:lnTo>
                  <a:pt x="11840399" y="6751320"/>
                </a:lnTo>
                <a:cubicBezTo>
                  <a:pt x="11975665" y="6751320"/>
                  <a:pt x="12085320" y="6641665"/>
                  <a:pt x="12085320" y="6506399"/>
                </a:cubicBezTo>
                <a:lnTo>
                  <a:pt x="12085320" y="351601"/>
                </a:lnTo>
                <a:cubicBezTo>
                  <a:pt x="12085320" y="216335"/>
                  <a:pt x="11975665" y="106680"/>
                  <a:pt x="11840399" y="106680"/>
                </a:cubicBezTo>
                <a:close/>
                <a:moveTo>
                  <a:pt x="0" y="0"/>
                </a:moveTo>
                <a:lnTo>
                  <a:pt x="12192000" y="0"/>
                </a:lnTo>
                <a:lnTo>
                  <a:pt x="12192000" y="6858000"/>
                </a:lnTo>
                <a:lnTo>
                  <a:pt x="0" y="6858000"/>
                </a:lnTo>
                <a:close/>
              </a:path>
            </a:pathLst>
          </a:custGeom>
          <a:solidFill>
            <a:srgbClr val="004EA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63" name="图片 62">
            <a:extLst>
              <a:ext uri="{FF2B5EF4-FFF2-40B4-BE49-F238E27FC236}">
                <a16:creationId xmlns:a16="http://schemas.microsoft.com/office/drawing/2014/main" id="{256369E7-6985-E65F-A489-589D2E28D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4156" y="636429"/>
            <a:ext cx="2490986" cy="461665"/>
          </a:xfrm>
          <a:prstGeom prst="rect">
            <a:avLst/>
          </a:prstGeom>
        </p:spPr>
      </p:pic>
      <p:sp>
        <p:nvSpPr>
          <p:cNvPr id="65" name="文本框 64">
            <a:extLst>
              <a:ext uri="{FF2B5EF4-FFF2-40B4-BE49-F238E27FC236}">
                <a16:creationId xmlns:a16="http://schemas.microsoft.com/office/drawing/2014/main" id="{3F950CA1-376A-F44C-E034-E32A9BE19BF9}"/>
              </a:ext>
            </a:extLst>
          </p:cNvPr>
          <p:cNvSpPr txBox="1"/>
          <p:nvPr/>
        </p:nvSpPr>
        <p:spPr>
          <a:xfrm>
            <a:off x="998585" y="605651"/>
            <a:ext cx="7755671" cy="1384995"/>
          </a:xfrm>
          <a:prstGeom prst="rect">
            <a:avLst/>
          </a:prstGeom>
          <a:noFill/>
        </p:spPr>
        <p:txBody>
          <a:bodyPr wrap="square">
            <a:spAutoFit/>
          </a:bodyPr>
          <a:lstStyle/>
          <a:p>
            <a:r>
              <a:rPr lang="en-US" altLang="zh-CN" sz="2800" b="1" dirty="0">
                <a:solidFill>
                  <a:srgbClr val="004EA2"/>
                </a:solidFill>
                <a:latin typeface="Microsoft YaHei" panose="020B0503020204020204" pitchFamily="34" charset="-122"/>
                <a:ea typeface="Microsoft YaHei" panose="020B0503020204020204" pitchFamily="34" charset="-122"/>
                <a:cs typeface="Times New Roman" panose="02020603050405020304" pitchFamily="18" charset="0"/>
              </a:rPr>
              <a:t>4.3  Testing Frequency Modulation Methods for the Performance and Energy Efficiency of CNN</a:t>
            </a:r>
            <a:endParaRPr lang="zh-CN" altLang="en-US" sz="2800" b="1" dirty="0">
              <a:solidFill>
                <a:srgbClr val="004EA2"/>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66" name="矩形 65">
            <a:extLst>
              <a:ext uri="{FF2B5EF4-FFF2-40B4-BE49-F238E27FC236}">
                <a16:creationId xmlns:a16="http://schemas.microsoft.com/office/drawing/2014/main" id="{539CD134-D907-5D86-2ADA-DDF9F97CC7E9}"/>
              </a:ext>
            </a:extLst>
          </p:cNvPr>
          <p:cNvSpPr/>
          <p:nvPr/>
        </p:nvSpPr>
        <p:spPr>
          <a:xfrm flipH="1">
            <a:off x="939648" y="700574"/>
            <a:ext cx="58937" cy="333374"/>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3" name="TextBox 2">
            <a:extLst>
              <a:ext uri="{FF2B5EF4-FFF2-40B4-BE49-F238E27FC236}">
                <a16:creationId xmlns:a16="http://schemas.microsoft.com/office/drawing/2014/main" id="{5C0C7606-0368-42B1-28B6-80CB2C1B0476}"/>
              </a:ext>
            </a:extLst>
          </p:cNvPr>
          <p:cNvSpPr txBox="1"/>
          <p:nvPr/>
        </p:nvSpPr>
        <p:spPr>
          <a:xfrm>
            <a:off x="998585" y="2464420"/>
            <a:ext cx="10673561" cy="2308324"/>
          </a:xfrm>
          <a:prstGeom prst="rect">
            <a:avLst/>
          </a:prstGeom>
          <a:noFill/>
        </p:spPr>
        <p:txBody>
          <a:bodyPr wrap="square" rtlCol="0">
            <a:spAutoFit/>
          </a:bodyPr>
          <a:lstStyle/>
          <a:p>
            <a:r>
              <a:rPr lang="en-US" sz="1800" b="0" i="0" u="none" strike="noStrike" baseline="0" dirty="0">
                <a:solidFill>
                  <a:srgbClr val="000000"/>
                </a:solidFill>
                <a:latin typeface="Times New Roman" panose="02020603050405020304" pitchFamily="18" charset="0"/>
              </a:rPr>
              <a:t>We use the CNN model program to test the five frequency modulation methods. And use some tools to monitor the entire operation process of CNN model, </a:t>
            </a:r>
          </a:p>
          <a:p>
            <a:endParaRPr lang="en-US" dirty="0">
              <a:solidFill>
                <a:srgbClr val="000000"/>
              </a:solidFill>
              <a:latin typeface="Times New Roman" panose="02020603050405020304" pitchFamily="18" charset="0"/>
            </a:endParaRPr>
          </a:p>
          <a:p>
            <a:pPr marL="285750" indent="-285750">
              <a:buFont typeface="Arial" panose="020B0604020202020204" pitchFamily="34" charset="0"/>
              <a:buChar char="•"/>
            </a:pPr>
            <a:r>
              <a:rPr lang="en-US" dirty="0" err="1"/>
              <a:t>nvidia-smi</a:t>
            </a:r>
            <a:endParaRPr lang="en-US" dirty="0"/>
          </a:p>
          <a:p>
            <a:pPr marL="285750" indent="-285750">
              <a:buFont typeface="Arial" panose="020B0604020202020204" pitchFamily="34" charset="0"/>
              <a:buChar char="•"/>
            </a:pPr>
            <a:r>
              <a:rPr lang="en-US" dirty="0"/>
              <a:t>top tool</a:t>
            </a:r>
          </a:p>
          <a:p>
            <a:pPr marL="285750" indent="-285750">
              <a:buFont typeface="Arial" panose="020B0604020202020204" pitchFamily="34" charset="0"/>
              <a:buChar char="•"/>
            </a:pPr>
            <a:r>
              <a:rPr lang="en-US" dirty="0" err="1"/>
              <a:t>likwid</a:t>
            </a:r>
            <a:r>
              <a:rPr lang="en-US" dirty="0"/>
              <a:t> tool</a:t>
            </a:r>
          </a:p>
          <a:p>
            <a:pPr marL="285750" indent="-285750">
              <a:buFont typeface="Arial" panose="020B0604020202020204" pitchFamily="34" charset="0"/>
              <a:buChar char="•"/>
            </a:pPr>
            <a:r>
              <a:rPr lang="en-US" sz="1800" b="0" i="0" u="none" strike="noStrike" baseline="0" dirty="0">
                <a:solidFill>
                  <a:srgbClr val="000000"/>
                </a:solidFill>
              </a:rPr>
              <a:t>Data visualization</a:t>
            </a:r>
          </a:p>
          <a:p>
            <a:pPr marL="285750" indent="-285750">
              <a:buFont typeface="Arial" panose="020B0604020202020204" pitchFamily="34" charset="0"/>
              <a:buChar char="•"/>
            </a:pPr>
            <a:r>
              <a:rPr lang="en-US" dirty="0" err="1">
                <a:solidFill>
                  <a:srgbClr val="000000"/>
                </a:solidFill>
              </a:rPr>
              <a:t>nvitop</a:t>
            </a:r>
            <a:endParaRPr lang="en-US" dirty="0"/>
          </a:p>
        </p:txBody>
      </p:sp>
      <p:pic>
        <p:nvPicPr>
          <p:cNvPr id="5" name="Picture 4">
            <a:extLst>
              <a:ext uri="{FF2B5EF4-FFF2-40B4-BE49-F238E27FC236}">
                <a16:creationId xmlns:a16="http://schemas.microsoft.com/office/drawing/2014/main" id="{450E689F-179D-72E2-D8D7-629B845AB4E6}"/>
              </a:ext>
            </a:extLst>
          </p:cNvPr>
          <p:cNvPicPr>
            <a:picLocks noChangeAspect="1"/>
          </p:cNvPicPr>
          <p:nvPr/>
        </p:nvPicPr>
        <p:blipFill>
          <a:blip r:embed="rId3"/>
          <a:stretch>
            <a:fillRect/>
          </a:stretch>
        </p:blipFill>
        <p:spPr>
          <a:xfrm>
            <a:off x="4171751" y="3429000"/>
            <a:ext cx="7500395" cy="2956359"/>
          </a:xfrm>
          <a:prstGeom prst="rect">
            <a:avLst/>
          </a:prstGeom>
        </p:spPr>
      </p:pic>
    </p:spTree>
    <p:extLst>
      <p:ext uri="{BB962C8B-B14F-4D97-AF65-F5344CB8AC3E}">
        <p14:creationId xmlns:p14="http://schemas.microsoft.com/office/powerpoint/2010/main" val="33496687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9E52AE7E-0CEB-48F7-2592-BAB706D8F6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7060"/>
            <a:ext cx="4572345" cy="6858000"/>
          </a:xfrm>
          <a:prstGeom prst="rect">
            <a:avLst/>
          </a:prstGeom>
        </p:spPr>
      </p:pic>
      <p:sp>
        <p:nvSpPr>
          <p:cNvPr id="8" name="矩形 7">
            <a:extLst>
              <a:ext uri="{FF2B5EF4-FFF2-40B4-BE49-F238E27FC236}">
                <a16:creationId xmlns:a16="http://schemas.microsoft.com/office/drawing/2014/main" id="{8A3E4C4B-F6CC-DD77-B339-AF9E99E94C71}"/>
              </a:ext>
            </a:extLst>
          </p:cNvPr>
          <p:cNvSpPr/>
          <p:nvPr/>
        </p:nvSpPr>
        <p:spPr>
          <a:xfrm>
            <a:off x="0" y="0"/>
            <a:ext cx="4572345" cy="6875060"/>
          </a:xfrm>
          <a:prstGeom prst="rect">
            <a:avLst/>
          </a:prstGeom>
          <a:solidFill>
            <a:srgbClr val="004EA2">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0" name="文本框 9">
            <a:extLst>
              <a:ext uri="{FF2B5EF4-FFF2-40B4-BE49-F238E27FC236}">
                <a16:creationId xmlns:a16="http://schemas.microsoft.com/office/drawing/2014/main" id="{6FB2C30D-21C4-597F-4445-3CA79796D284}"/>
              </a:ext>
            </a:extLst>
          </p:cNvPr>
          <p:cNvSpPr txBox="1"/>
          <p:nvPr/>
        </p:nvSpPr>
        <p:spPr>
          <a:xfrm>
            <a:off x="5682363" y="2783115"/>
            <a:ext cx="6509637" cy="1200329"/>
          </a:xfrm>
          <a:prstGeom prst="rect">
            <a:avLst/>
          </a:prstGeom>
          <a:noFill/>
        </p:spPr>
        <p:txBody>
          <a:bodyPr wrap="square" rtlCol="0">
            <a:spAutoFit/>
          </a:bodyPr>
          <a:lstStyle/>
          <a:p>
            <a:r>
              <a:rPr lang="en-US" altLang="zh-CN" sz="3600" b="1" dirty="0">
                <a:solidFill>
                  <a:srgbClr val="004EA2"/>
                </a:solidFill>
                <a:latin typeface="Microsoft YaHei" panose="020B0503020204020204" pitchFamily="34" charset="-122"/>
                <a:ea typeface="Microsoft YaHei" panose="020B0503020204020204" pitchFamily="34" charset="-122"/>
                <a:cs typeface="Times New Roman" panose="02020603050405020304" pitchFamily="18" charset="0"/>
              </a:rPr>
              <a:t>Research on Power Capping Technology</a:t>
            </a:r>
            <a:endParaRPr lang="zh-CN" altLang="en-US" sz="3600" b="1" dirty="0">
              <a:solidFill>
                <a:srgbClr val="004EA2"/>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4" name="文本框 3">
            <a:extLst>
              <a:ext uri="{FF2B5EF4-FFF2-40B4-BE49-F238E27FC236}">
                <a16:creationId xmlns:a16="http://schemas.microsoft.com/office/drawing/2014/main" id="{35A44009-11ED-45F9-067E-86F2E88EDBCD}"/>
              </a:ext>
            </a:extLst>
          </p:cNvPr>
          <p:cNvSpPr txBox="1"/>
          <p:nvPr/>
        </p:nvSpPr>
        <p:spPr>
          <a:xfrm>
            <a:off x="2380856" y="2568897"/>
            <a:ext cx="2191489" cy="1754326"/>
          </a:xfrm>
          <a:prstGeom prst="rect">
            <a:avLst/>
          </a:prstGeom>
          <a:noFill/>
        </p:spPr>
        <p:txBody>
          <a:bodyPr wrap="square" rtlCol="0">
            <a:spAutoFit/>
          </a:bodyPr>
          <a:lstStyle/>
          <a:p>
            <a:pPr algn="r"/>
            <a:r>
              <a:rPr lang="en-US" altLang="zh-CN" sz="5400" b="1" spc="3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PART 05</a:t>
            </a:r>
            <a:endParaRPr lang="zh-CN" altLang="en-US" sz="5400" b="1" spc="3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3" name="矩形 12">
            <a:extLst>
              <a:ext uri="{FF2B5EF4-FFF2-40B4-BE49-F238E27FC236}">
                <a16:creationId xmlns:a16="http://schemas.microsoft.com/office/drawing/2014/main" id="{66C3A2E7-A75F-3891-3499-AB1A9437CEC6}"/>
              </a:ext>
            </a:extLst>
          </p:cNvPr>
          <p:cNvSpPr/>
          <p:nvPr/>
        </p:nvSpPr>
        <p:spPr>
          <a:xfrm>
            <a:off x="5505851" y="2941320"/>
            <a:ext cx="109183" cy="1158240"/>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4" name="矩形 13">
            <a:extLst>
              <a:ext uri="{FF2B5EF4-FFF2-40B4-BE49-F238E27FC236}">
                <a16:creationId xmlns:a16="http://schemas.microsoft.com/office/drawing/2014/main" id="{B5A8826E-60B6-D1C4-4E88-ABFF1A2A1BBF}"/>
              </a:ext>
            </a:extLst>
          </p:cNvPr>
          <p:cNvSpPr/>
          <p:nvPr/>
        </p:nvSpPr>
        <p:spPr>
          <a:xfrm>
            <a:off x="2258022" y="2133600"/>
            <a:ext cx="2649257" cy="2499360"/>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4980497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任意多边形: 形状 61">
            <a:extLst>
              <a:ext uri="{FF2B5EF4-FFF2-40B4-BE49-F238E27FC236}">
                <a16:creationId xmlns:a16="http://schemas.microsoft.com/office/drawing/2014/main" id="{E6BA6C41-9783-9EA1-C269-821FD93E7069}"/>
              </a:ext>
            </a:extLst>
          </p:cNvPr>
          <p:cNvSpPr/>
          <p:nvPr/>
        </p:nvSpPr>
        <p:spPr>
          <a:xfrm>
            <a:off x="0" y="0"/>
            <a:ext cx="12192000" cy="6858000"/>
          </a:xfrm>
          <a:custGeom>
            <a:avLst/>
            <a:gdLst>
              <a:gd name="connsiteX0" fmla="*/ 351601 w 12192000"/>
              <a:gd name="connsiteY0" fmla="*/ 106680 h 6858000"/>
              <a:gd name="connsiteX1" fmla="*/ 106680 w 12192000"/>
              <a:gd name="connsiteY1" fmla="*/ 351601 h 6858000"/>
              <a:gd name="connsiteX2" fmla="*/ 106680 w 12192000"/>
              <a:gd name="connsiteY2" fmla="*/ 6506399 h 6858000"/>
              <a:gd name="connsiteX3" fmla="*/ 351601 w 12192000"/>
              <a:gd name="connsiteY3" fmla="*/ 6751320 h 6858000"/>
              <a:gd name="connsiteX4" fmla="*/ 11840399 w 12192000"/>
              <a:gd name="connsiteY4" fmla="*/ 6751320 h 6858000"/>
              <a:gd name="connsiteX5" fmla="*/ 12085320 w 12192000"/>
              <a:gd name="connsiteY5" fmla="*/ 6506399 h 6858000"/>
              <a:gd name="connsiteX6" fmla="*/ 12085320 w 12192000"/>
              <a:gd name="connsiteY6" fmla="*/ 351601 h 6858000"/>
              <a:gd name="connsiteX7" fmla="*/ 11840399 w 12192000"/>
              <a:gd name="connsiteY7" fmla="*/ 10668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351601" y="106680"/>
                </a:moveTo>
                <a:cubicBezTo>
                  <a:pt x="216335" y="106680"/>
                  <a:pt x="106680" y="216335"/>
                  <a:pt x="106680" y="351601"/>
                </a:cubicBezTo>
                <a:lnTo>
                  <a:pt x="106680" y="6506399"/>
                </a:lnTo>
                <a:cubicBezTo>
                  <a:pt x="106680" y="6641665"/>
                  <a:pt x="216335" y="6751320"/>
                  <a:pt x="351601" y="6751320"/>
                </a:cubicBezTo>
                <a:lnTo>
                  <a:pt x="11840399" y="6751320"/>
                </a:lnTo>
                <a:cubicBezTo>
                  <a:pt x="11975665" y="6751320"/>
                  <a:pt x="12085320" y="6641665"/>
                  <a:pt x="12085320" y="6506399"/>
                </a:cubicBezTo>
                <a:lnTo>
                  <a:pt x="12085320" y="351601"/>
                </a:lnTo>
                <a:cubicBezTo>
                  <a:pt x="12085320" y="216335"/>
                  <a:pt x="11975665" y="106680"/>
                  <a:pt x="11840399" y="106680"/>
                </a:cubicBezTo>
                <a:close/>
                <a:moveTo>
                  <a:pt x="0" y="0"/>
                </a:moveTo>
                <a:lnTo>
                  <a:pt x="12192000" y="0"/>
                </a:lnTo>
                <a:lnTo>
                  <a:pt x="12192000" y="6858000"/>
                </a:lnTo>
                <a:lnTo>
                  <a:pt x="0" y="6858000"/>
                </a:lnTo>
                <a:close/>
              </a:path>
            </a:pathLst>
          </a:custGeom>
          <a:solidFill>
            <a:srgbClr val="004EA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63" name="图片 62">
            <a:extLst>
              <a:ext uri="{FF2B5EF4-FFF2-40B4-BE49-F238E27FC236}">
                <a16:creationId xmlns:a16="http://schemas.microsoft.com/office/drawing/2014/main" id="{256369E7-6985-E65F-A489-589D2E28D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4156" y="636429"/>
            <a:ext cx="2490986" cy="461665"/>
          </a:xfrm>
          <a:prstGeom prst="rect">
            <a:avLst/>
          </a:prstGeom>
        </p:spPr>
      </p:pic>
      <p:sp>
        <p:nvSpPr>
          <p:cNvPr id="65" name="文本框 64">
            <a:extLst>
              <a:ext uri="{FF2B5EF4-FFF2-40B4-BE49-F238E27FC236}">
                <a16:creationId xmlns:a16="http://schemas.microsoft.com/office/drawing/2014/main" id="{3F950CA1-376A-F44C-E034-E32A9BE19BF9}"/>
              </a:ext>
            </a:extLst>
          </p:cNvPr>
          <p:cNvSpPr txBox="1"/>
          <p:nvPr/>
        </p:nvSpPr>
        <p:spPr>
          <a:xfrm>
            <a:off x="998585" y="605651"/>
            <a:ext cx="8370267" cy="954107"/>
          </a:xfrm>
          <a:prstGeom prst="rect">
            <a:avLst/>
          </a:prstGeom>
          <a:noFill/>
        </p:spPr>
        <p:txBody>
          <a:bodyPr wrap="square">
            <a:spAutoFit/>
          </a:bodyPr>
          <a:lstStyle/>
          <a:p>
            <a:r>
              <a:rPr lang="en-US" altLang="zh-CN" sz="2800" b="1" dirty="0">
                <a:solidFill>
                  <a:srgbClr val="004EA2"/>
                </a:solidFill>
                <a:latin typeface="Microsoft YaHei" panose="020B0503020204020204" pitchFamily="34" charset="-122"/>
                <a:ea typeface="Microsoft YaHei" panose="020B0503020204020204" pitchFamily="34" charset="-122"/>
                <a:cs typeface="Times New Roman" panose="02020603050405020304" pitchFamily="18" charset="0"/>
              </a:rPr>
              <a:t>5.1 Introduction to Power Capping Technology </a:t>
            </a:r>
            <a:r>
              <a:rPr lang="en-US" altLang="zh-CN" sz="2800" b="1" dirty="0" err="1">
                <a:solidFill>
                  <a:srgbClr val="004EA2"/>
                </a:solidFill>
                <a:latin typeface="Microsoft YaHei" panose="020B0503020204020204" pitchFamily="34" charset="-122"/>
                <a:ea typeface="Microsoft YaHei" panose="020B0503020204020204" pitchFamily="34" charset="-122"/>
                <a:cs typeface="Times New Roman" panose="02020603050405020304" pitchFamily="18" charset="0"/>
              </a:rPr>
              <a:t>Technology</a:t>
            </a:r>
            <a:r>
              <a:rPr lang="en-US" altLang="zh-CN" sz="2800" b="1" dirty="0">
                <a:solidFill>
                  <a:srgbClr val="004EA2"/>
                </a:solidFill>
                <a:latin typeface="Microsoft YaHei" panose="020B0503020204020204" pitchFamily="34" charset="-122"/>
                <a:ea typeface="Microsoft YaHei" panose="020B0503020204020204" pitchFamily="34" charset="-122"/>
                <a:cs typeface="Times New Roman" panose="02020603050405020304" pitchFamily="18" charset="0"/>
              </a:rPr>
              <a:t> and Implementation</a:t>
            </a:r>
            <a:endParaRPr lang="zh-CN" altLang="en-US" sz="2800" b="1" dirty="0">
              <a:solidFill>
                <a:srgbClr val="004EA2"/>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66" name="矩形 65">
            <a:extLst>
              <a:ext uri="{FF2B5EF4-FFF2-40B4-BE49-F238E27FC236}">
                <a16:creationId xmlns:a16="http://schemas.microsoft.com/office/drawing/2014/main" id="{539CD134-D907-5D86-2ADA-DDF9F97CC7E9}"/>
              </a:ext>
            </a:extLst>
          </p:cNvPr>
          <p:cNvSpPr/>
          <p:nvPr/>
        </p:nvSpPr>
        <p:spPr>
          <a:xfrm flipH="1">
            <a:off x="939648" y="700574"/>
            <a:ext cx="58937" cy="333374"/>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64" name="矩形 53">
            <a:extLst>
              <a:ext uri="{FF2B5EF4-FFF2-40B4-BE49-F238E27FC236}">
                <a16:creationId xmlns:a16="http://schemas.microsoft.com/office/drawing/2014/main" id="{19C7C8E7-2DC4-43C1-B39A-BEBE45DE057C}"/>
              </a:ext>
            </a:extLst>
          </p:cNvPr>
          <p:cNvSpPr/>
          <p:nvPr/>
        </p:nvSpPr>
        <p:spPr>
          <a:xfrm>
            <a:off x="998585" y="1844419"/>
            <a:ext cx="9661277" cy="2951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50000"/>
              </a:lnSpc>
            </a:pPr>
            <a:r>
              <a:rPr lang="en-US" sz="1800" b="0" i="0" u="none" strike="noStrike" baseline="0" dirty="0">
                <a:solidFill>
                  <a:srgbClr val="000000"/>
                </a:solidFill>
                <a:latin typeface="Times New Roman" panose="02020603050405020304" pitchFamily="18" charset="0"/>
              </a:rPr>
              <a:t>Power capping technology is a mainstream method for optimizing application energy efficiency. Can be applied to CPU, DRAM and GPU. Its function is to modify the power cap of system components (such as CPU, GPU, etc.) to an appropriate value .</a:t>
            </a:r>
          </a:p>
          <a:p>
            <a:pPr>
              <a:lnSpc>
                <a:spcPct val="150000"/>
              </a:lnSpc>
            </a:pPr>
            <a:endParaRPr lang="en-US" dirty="0">
              <a:solidFill>
                <a:srgbClr val="000000"/>
              </a:solidFill>
              <a:latin typeface="Times New Roman" panose="02020603050405020304" pitchFamily="18" charset="0"/>
            </a:endParaRPr>
          </a:p>
          <a:p>
            <a:pPr>
              <a:lnSpc>
                <a:spcPct val="150000"/>
              </a:lnSpc>
            </a:pPr>
            <a:r>
              <a:rPr lang="en-US" sz="1800" b="0" i="0" u="none" strike="noStrike" baseline="0" dirty="0">
                <a:solidFill>
                  <a:srgbClr val="000000"/>
                </a:solidFill>
                <a:latin typeface="Times New Roman" panose="02020603050405020304" pitchFamily="18" charset="0"/>
              </a:rPr>
              <a:t>We hope that in the case of reducing power consumption and energy consumption, the performance will not be reduced too much, so that power consumption-performance and energy consumption-performance </a:t>
            </a:r>
            <a:r>
              <a:rPr lang="en-US" dirty="0">
                <a:solidFill>
                  <a:srgbClr val="000000"/>
                </a:solidFill>
                <a:latin typeface="Times New Roman" panose="02020603050405020304" pitchFamily="18" charset="0"/>
              </a:rPr>
              <a:t>.</a:t>
            </a:r>
            <a:endParaRPr lang="en-US" sz="140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333999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任意多边形: 形状 61">
            <a:extLst>
              <a:ext uri="{FF2B5EF4-FFF2-40B4-BE49-F238E27FC236}">
                <a16:creationId xmlns:a16="http://schemas.microsoft.com/office/drawing/2014/main" id="{E6BA6C41-9783-9EA1-C269-821FD93E7069}"/>
              </a:ext>
            </a:extLst>
          </p:cNvPr>
          <p:cNvSpPr/>
          <p:nvPr/>
        </p:nvSpPr>
        <p:spPr>
          <a:xfrm>
            <a:off x="0" y="0"/>
            <a:ext cx="12192000" cy="6858000"/>
          </a:xfrm>
          <a:custGeom>
            <a:avLst/>
            <a:gdLst>
              <a:gd name="connsiteX0" fmla="*/ 351601 w 12192000"/>
              <a:gd name="connsiteY0" fmla="*/ 106680 h 6858000"/>
              <a:gd name="connsiteX1" fmla="*/ 106680 w 12192000"/>
              <a:gd name="connsiteY1" fmla="*/ 351601 h 6858000"/>
              <a:gd name="connsiteX2" fmla="*/ 106680 w 12192000"/>
              <a:gd name="connsiteY2" fmla="*/ 6506399 h 6858000"/>
              <a:gd name="connsiteX3" fmla="*/ 351601 w 12192000"/>
              <a:gd name="connsiteY3" fmla="*/ 6751320 h 6858000"/>
              <a:gd name="connsiteX4" fmla="*/ 11840399 w 12192000"/>
              <a:gd name="connsiteY4" fmla="*/ 6751320 h 6858000"/>
              <a:gd name="connsiteX5" fmla="*/ 12085320 w 12192000"/>
              <a:gd name="connsiteY5" fmla="*/ 6506399 h 6858000"/>
              <a:gd name="connsiteX6" fmla="*/ 12085320 w 12192000"/>
              <a:gd name="connsiteY6" fmla="*/ 351601 h 6858000"/>
              <a:gd name="connsiteX7" fmla="*/ 11840399 w 12192000"/>
              <a:gd name="connsiteY7" fmla="*/ 10668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351601" y="106680"/>
                </a:moveTo>
                <a:cubicBezTo>
                  <a:pt x="216335" y="106680"/>
                  <a:pt x="106680" y="216335"/>
                  <a:pt x="106680" y="351601"/>
                </a:cubicBezTo>
                <a:lnTo>
                  <a:pt x="106680" y="6506399"/>
                </a:lnTo>
                <a:cubicBezTo>
                  <a:pt x="106680" y="6641665"/>
                  <a:pt x="216335" y="6751320"/>
                  <a:pt x="351601" y="6751320"/>
                </a:cubicBezTo>
                <a:lnTo>
                  <a:pt x="11840399" y="6751320"/>
                </a:lnTo>
                <a:cubicBezTo>
                  <a:pt x="11975665" y="6751320"/>
                  <a:pt x="12085320" y="6641665"/>
                  <a:pt x="12085320" y="6506399"/>
                </a:cubicBezTo>
                <a:lnTo>
                  <a:pt x="12085320" y="351601"/>
                </a:lnTo>
                <a:cubicBezTo>
                  <a:pt x="12085320" y="216335"/>
                  <a:pt x="11975665" y="106680"/>
                  <a:pt x="11840399" y="106680"/>
                </a:cubicBezTo>
                <a:close/>
                <a:moveTo>
                  <a:pt x="0" y="0"/>
                </a:moveTo>
                <a:lnTo>
                  <a:pt x="12192000" y="0"/>
                </a:lnTo>
                <a:lnTo>
                  <a:pt x="12192000" y="6858000"/>
                </a:lnTo>
                <a:lnTo>
                  <a:pt x="0" y="6858000"/>
                </a:lnTo>
                <a:close/>
              </a:path>
            </a:pathLst>
          </a:custGeom>
          <a:solidFill>
            <a:srgbClr val="004EA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63" name="图片 62">
            <a:extLst>
              <a:ext uri="{FF2B5EF4-FFF2-40B4-BE49-F238E27FC236}">
                <a16:creationId xmlns:a16="http://schemas.microsoft.com/office/drawing/2014/main" id="{256369E7-6985-E65F-A489-589D2E28D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4156" y="636429"/>
            <a:ext cx="2490986" cy="461665"/>
          </a:xfrm>
          <a:prstGeom prst="rect">
            <a:avLst/>
          </a:prstGeom>
        </p:spPr>
      </p:pic>
      <p:sp>
        <p:nvSpPr>
          <p:cNvPr id="65" name="文本框 64">
            <a:extLst>
              <a:ext uri="{FF2B5EF4-FFF2-40B4-BE49-F238E27FC236}">
                <a16:creationId xmlns:a16="http://schemas.microsoft.com/office/drawing/2014/main" id="{3F950CA1-376A-F44C-E034-E32A9BE19BF9}"/>
              </a:ext>
            </a:extLst>
          </p:cNvPr>
          <p:cNvSpPr txBox="1"/>
          <p:nvPr/>
        </p:nvSpPr>
        <p:spPr>
          <a:xfrm>
            <a:off x="998585" y="605651"/>
            <a:ext cx="8370267" cy="523220"/>
          </a:xfrm>
          <a:prstGeom prst="rect">
            <a:avLst/>
          </a:prstGeom>
          <a:noFill/>
        </p:spPr>
        <p:txBody>
          <a:bodyPr wrap="square">
            <a:spAutoFit/>
          </a:bodyPr>
          <a:lstStyle/>
          <a:p>
            <a:r>
              <a:rPr lang="en-US" altLang="zh-CN" sz="2800" b="1" dirty="0">
                <a:solidFill>
                  <a:srgbClr val="004EA2"/>
                </a:solidFill>
                <a:latin typeface="Microsoft YaHei" panose="020B0503020204020204" pitchFamily="34" charset="-122"/>
                <a:ea typeface="Microsoft YaHei" panose="020B0503020204020204" pitchFamily="34" charset="-122"/>
                <a:cs typeface="Times New Roman" panose="02020603050405020304" pitchFamily="18" charset="0"/>
              </a:rPr>
              <a:t>5.2 Power Capping Experiment</a:t>
            </a:r>
            <a:endParaRPr lang="zh-CN" altLang="en-US" sz="2800" b="1" dirty="0">
              <a:solidFill>
                <a:srgbClr val="004EA2"/>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66" name="矩形 65">
            <a:extLst>
              <a:ext uri="{FF2B5EF4-FFF2-40B4-BE49-F238E27FC236}">
                <a16:creationId xmlns:a16="http://schemas.microsoft.com/office/drawing/2014/main" id="{539CD134-D907-5D86-2ADA-DDF9F97CC7E9}"/>
              </a:ext>
            </a:extLst>
          </p:cNvPr>
          <p:cNvSpPr/>
          <p:nvPr/>
        </p:nvSpPr>
        <p:spPr>
          <a:xfrm flipH="1">
            <a:off x="939648" y="700574"/>
            <a:ext cx="58937" cy="333374"/>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64" name="矩形 53">
            <a:extLst>
              <a:ext uri="{FF2B5EF4-FFF2-40B4-BE49-F238E27FC236}">
                <a16:creationId xmlns:a16="http://schemas.microsoft.com/office/drawing/2014/main" id="{19C7C8E7-2DC4-43C1-B39A-BEBE45DE057C}"/>
              </a:ext>
            </a:extLst>
          </p:cNvPr>
          <p:cNvSpPr/>
          <p:nvPr/>
        </p:nvSpPr>
        <p:spPr>
          <a:xfrm>
            <a:off x="998584" y="1522598"/>
            <a:ext cx="9661277" cy="41168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50000"/>
              </a:lnSpc>
            </a:pPr>
            <a:r>
              <a:rPr lang="en-US" sz="1800" b="0" i="0" u="none" strike="noStrike" baseline="0" dirty="0">
                <a:solidFill>
                  <a:srgbClr val="000000"/>
                </a:solidFill>
                <a:latin typeface="Times New Roman" panose="02020603050405020304" pitchFamily="18" charset="0"/>
              </a:rPr>
              <a:t>Power capping technology is a mainstream method for optimizing application energy efficiency. Can be applied to CPU, DRAM and GPU.</a:t>
            </a:r>
            <a:endParaRPr lang="en-US" dirty="0">
              <a:solidFill>
                <a:srgbClr val="000000"/>
              </a:solidFill>
              <a:latin typeface="Times New Roman" panose="02020603050405020304" pitchFamily="18" charset="0"/>
            </a:endParaRPr>
          </a:p>
          <a:p>
            <a:pPr>
              <a:lnSpc>
                <a:spcPct val="150000"/>
              </a:lnSpc>
            </a:pPr>
            <a:endParaRPr lang="en-US" sz="1800" b="0" i="0" u="none" strike="noStrike" baseline="0" dirty="0">
              <a:solidFill>
                <a:srgbClr val="000000"/>
              </a:solidFill>
              <a:latin typeface="Times New Roman" panose="02020603050405020304" pitchFamily="18" charset="0"/>
            </a:endParaRPr>
          </a:p>
          <a:p>
            <a:pPr>
              <a:lnSpc>
                <a:spcPct val="150000"/>
              </a:lnSpc>
            </a:pPr>
            <a:r>
              <a:rPr lang="en-US" sz="1800" b="0" i="0" u="none" strike="noStrike" baseline="0" dirty="0">
                <a:solidFill>
                  <a:srgbClr val="000000"/>
                </a:solidFill>
                <a:latin typeface="Times New Roman" panose="02020603050405020304" pitchFamily="18" charset="0"/>
              </a:rPr>
              <a:t>In this experiment, we mainly conduct Power Capping experiments on the core components of the system: CPU, and GPU, quantify the results and analyze various results, so as to provide a basis for subsequent system energy efficiency optimization.</a:t>
            </a:r>
          </a:p>
          <a:p>
            <a:pPr>
              <a:lnSpc>
                <a:spcPct val="150000"/>
              </a:lnSpc>
            </a:pPr>
            <a:endParaRPr lang="en-US" dirty="0">
              <a:solidFill>
                <a:srgbClr val="000000"/>
              </a:solidFill>
              <a:latin typeface="Times New Roman" panose="02020603050405020304" pitchFamily="18" charset="0"/>
            </a:endParaRPr>
          </a:p>
          <a:p>
            <a:pPr>
              <a:lnSpc>
                <a:spcPct val="150000"/>
              </a:lnSpc>
            </a:pPr>
            <a:endParaRPr lang="en-US" sz="1800" b="0" i="0" u="none" strike="noStrike" baseline="0" dirty="0">
              <a:solidFill>
                <a:srgbClr val="000000"/>
              </a:solidFill>
              <a:latin typeface="Times New Roman" panose="02020603050405020304" pitchFamily="18" charset="0"/>
            </a:endParaRPr>
          </a:p>
          <a:p>
            <a:pPr>
              <a:lnSpc>
                <a:spcPct val="150000"/>
              </a:lnSpc>
            </a:pPr>
            <a:endParaRPr lang="en-US" sz="1800" b="0" i="0" u="none" strike="noStrike" baseline="0" dirty="0">
              <a:solidFill>
                <a:srgbClr val="000000"/>
              </a:solidFill>
              <a:latin typeface="Times New Roman" panose="02020603050405020304" pitchFamily="18" charset="0"/>
            </a:endParaRPr>
          </a:p>
          <a:p>
            <a:pPr>
              <a:lnSpc>
                <a:spcPct val="150000"/>
              </a:lnSpc>
            </a:pPr>
            <a:endParaRPr lang="en-US" sz="140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5499024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任意多边形: 形状 61">
            <a:extLst>
              <a:ext uri="{FF2B5EF4-FFF2-40B4-BE49-F238E27FC236}">
                <a16:creationId xmlns:a16="http://schemas.microsoft.com/office/drawing/2014/main" id="{E6BA6C41-9783-9EA1-C269-821FD93E7069}"/>
              </a:ext>
            </a:extLst>
          </p:cNvPr>
          <p:cNvSpPr/>
          <p:nvPr/>
        </p:nvSpPr>
        <p:spPr>
          <a:xfrm>
            <a:off x="0" y="0"/>
            <a:ext cx="12192000" cy="6858000"/>
          </a:xfrm>
          <a:custGeom>
            <a:avLst/>
            <a:gdLst>
              <a:gd name="connsiteX0" fmla="*/ 351601 w 12192000"/>
              <a:gd name="connsiteY0" fmla="*/ 106680 h 6858000"/>
              <a:gd name="connsiteX1" fmla="*/ 106680 w 12192000"/>
              <a:gd name="connsiteY1" fmla="*/ 351601 h 6858000"/>
              <a:gd name="connsiteX2" fmla="*/ 106680 w 12192000"/>
              <a:gd name="connsiteY2" fmla="*/ 6506399 h 6858000"/>
              <a:gd name="connsiteX3" fmla="*/ 351601 w 12192000"/>
              <a:gd name="connsiteY3" fmla="*/ 6751320 h 6858000"/>
              <a:gd name="connsiteX4" fmla="*/ 11840399 w 12192000"/>
              <a:gd name="connsiteY4" fmla="*/ 6751320 h 6858000"/>
              <a:gd name="connsiteX5" fmla="*/ 12085320 w 12192000"/>
              <a:gd name="connsiteY5" fmla="*/ 6506399 h 6858000"/>
              <a:gd name="connsiteX6" fmla="*/ 12085320 w 12192000"/>
              <a:gd name="connsiteY6" fmla="*/ 351601 h 6858000"/>
              <a:gd name="connsiteX7" fmla="*/ 11840399 w 12192000"/>
              <a:gd name="connsiteY7" fmla="*/ 10668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351601" y="106680"/>
                </a:moveTo>
                <a:cubicBezTo>
                  <a:pt x="216335" y="106680"/>
                  <a:pt x="106680" y="216335"/>
                  <a:pt x="106680" y="351601"/>
                </a:cubicBezTo>
                <a:lnTo>
                  <a:pt x="106680" y="6506399"/>
                </a:lnTo>
                <a:cubicBezTo>
                  <a:pt x="106680" y="6641665"/>
                  <a:pt x="216335" y="6751320"/>
                  <a:pt x="351601" y="6751320"/>
                </a:cubicBezTo>
                <a:lnTo>
                  <a:pt x="11840399" y="6751320"/>
                </a:lnTo>
                <a:cubicBezTo>
                  <a:pt x="11975665" y="6751320"/>
                  <a:pt x="12085320" y="6641665"/>
                  <a:pt x="12085320" y="6506399"/>
                </a:cubicBezTo>
                <a:lnTo>
                  <a:pt x="12085320" y="351601"/>
                </a:lnTo>
                <a:cubicBezTo>
                  <a:pt x="12085320" y="216335"/>
                  <a:pt x="11975665" y="106680"/>
                  <a:pt x="11840399" y="106680"/>
                </a:cubicBezTo>
                <a:close/>
                <a:moveTo>
                  <a:pt x="0" y="0"/>
                </a:moveTo>
                <a:lnTo>
                  <a:pt x="12192000" y="0"/>
                </a:lnTo>
                <a:lnTo>
                  <a:pt x="12192000" y="6858000"/>
                </a:lnTo>
                <a:lnTo>
                  <a:pt x="0" y="6858000"/>
                </a:lnTo>
                <a:close/>
              </a:path>
            </a:pathLst>
          </a:custGeom>
          <a:solidFill>
            <a:srgbClr val="004EA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63" name="图片 62">
            <a:extLst>
              <a:ext uri="{FF2B5EF4-FFF2-40B4-BE49-F238E27FC236}">
                <a16:creationId xmlns:a16="http://schemas.microsoft.com/office/drawing/2014/main" id="{256369E7-6985-E65F-A489-589D2E28D7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64156" y="636429"/>
            <a:ext cx="2490986" cy="461665"/>
          </a:xfrm>
          <a:prstGeom prst="rect">
            <a:avLst/>
          </a:prstGeom>
        </p:spPr>
      </p:pic>
      <p:sp>
        <p:nvSpPr>
          <p:cNvPr id="65" name="文本框 64">
            <a:extLst>
              <a:ext uri="{FF2B5EF4-FFF2-40B4-BE49-F238E27FC236}">
                <a16:creationId xmlns:a16="http://schemas.microsoft.com/office/drawing/2014/main" id="{3F950CA1-376A-F44C-E034-E32A9BE19BF9}"/>
              </a:ext>
            </a:extLst>
          </p:cNvPr>
          <p:cNvSpPr txBox="1"/>
          <p:nvPr/>
        </p:nvSpPr>
        <p:spPr>
          <a:xfrm>
            <a:off x="998585" y="605651"/>
            <a:ext cx="8370267" cy="523220"/>
          </a:xfrm>
          <a:prstGeom prst="rect">
            <a:avLst/>
          </a:prstGeom>
          <a:noFill/>
        </p:spPr>
        <p:txBody>
          <a:bodyPr wrap="square">
            <a:spAutoFit/>
          </a:bodyPr>
          <a:lstStyle/>
          <a:p>
            <a:r>
              <a:rPr lang="en-US" altLang="zh-CN" sz="2800" b="1" dirty="0">
                <a:solidFill>
                  <a:srgbClr val="004EA2"/>
                </a:solidFill>
                <a:latin typeface="Microsoft YaHei" panose="020B0503020204020204" pitchFamily="34" charset="-122"/>
                <a:ea typeface="Microsoft YaHei" panose="020B0503020204020204" pitchFamily="34" charset="-122"/>
                <a:cs typeface="Times New Roman" panose="02020603050405020304" pitchFamily="18" charset="0"/>
              </a:rPr>
              <a:t>5.2 Power Capping Experiment</a:t>
            </a:r>
            <a:endParaRPr lang="zh-CN" altLang="en-US" sz="2800" b="1" dirty="0">
              <a:solidFill>
                <a:srgbClr val="004EA2"/>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66" name="矩形 65">
            <a:extLst>
              <a:ext uri="{FF2B5EF4-FFF2-40B4-BE49-F238E27FC236}">
                <a16:creationId xmlns:a16="http://schemas.microsoft.com/office/drawing/2014/main" id="{539CD134-D907-5D86-2ADA-DDF9F97CC7E9}"/>
              </a:ext>
            </a:extLst>
          </p:cNvPr>
          <p:cNvSpPr/>
          <p:nvPr/>
        </p:nvSpPr>
        <p:spPr>
          <a:xfrm flipH="1">
            <a:off x="939648" y="700574"/>
            <a:ext cx="58937" cy="333374"/>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64" name="矩形 53">
            <a:extLst>
              <a:ext uri="{FF2B5EF4-FFF2-40B4-BE49-F238E27FC236}">
                <a16:creationId xmlns:a16="http://schemas.microsoft.com/office/drawing/2014/main" id="{19C7C8E7-2DC4-43C1-B39A-BEBE45DE057C}"/>
              </a:ext>
            </a:extLst>
          </p:cNvPr>
          <p:cNvSpPr/>
          <p:nvPr/>
        </p:nvSpPr>
        <p:spPr>
          <a:xfrm>
            <a:off x="969116" y="1223794"/>
            <a:ext cx="9661277" cy="3008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50000"/>
              </a:lnSpc>
            </a:pPr>
            <a:r>
              <a:rPr lang="en-US" sz="2400" b="1" i="0" u="none" strike="noStrike" baseline="0" dirty="0">
                <a:solidFill>
                  <a:srgbClr val="000000"/>
                </a:solidFill>
              </a:rPr>
              <a:t>CPU Power Capping</a:t>
            </a:r>
            <a:endParaRPr lang="en-US" sz="1800" b="0" i="0" u="none" strike="noStrike" baseline="0" dirty="0">
              <a:solidFill>
                <a:srgbClr val="000000"/>
              </a:solidFill>
              <a:latin typeface="Times New Roman" panose="02020603050405020304" pitchFamily="18" charset="0"/>
            </a:endParaRPr>
          </a:p>
          <a:p>
            <a:pPr>
              <a:lnSpc>
                <a:spcPct val="150000"/>
              </a:lnSpc>
            </a:pPr>
            <a:r>
              <a:rPr lang="en-US" sz="1800" b="0" i="0" u="none" strike="noStrike" baseline="0" dirty="0">
                <a:solidFill>
                  <a:srgbClr val="000000"/>
                </a:solidFill>
                <a:latin typeface="Times New Roman" panose="02020603050405020304" pitchFamily="18" charset="0"/>
              </a:rPr>
              <a:t>In this experiment, the CNN program was used for testing, the CPU frequency adjustment policy is conservative the CPU power cap is 60, the upper limit of GPU power is 250Watt, and the upper limit of DRAM power is 12Watt.</a:t>
            </a:r>
          </a:p>
          <a:p>
            <a:pPr>
              <a:lnSpc>
                <a:spcPct val="150000"/>
              </a:lnSpc>
            </a:pPr>
            <a:endParaRPr lang="en-US" dirty="0">
              <a:solidFill>
                <a:srgbClr val="000000"/>
              </a:solidFill>
              <a:latin typeface="Times New Roman" panose="02020603050405020304" pitchFamily="18" charset="0"/>
            </a:endParaRPr>
          </a:p>
          <a:p>
            <a:pPr>
              <a:lnSpc>
                <a:spcPct val="150000"/>
              </a:lnSpc>
            </a:pPr>
            <a:endParaRPr lang="en-US" sz="1800" b="0" i="0" u="none" strike="noStrike" baseline="0" dirty="0">
              <a:solidFill>
                <a:srgbClr val="000000"/>
              </a:solidFill>
              <a:latin typeface="Times New Roman" panose="02020603050405020304" pitchFamily="18" charset="0"/>
            </a:endParaRPr>
          </a:p>
          <a:p>
            <a:pPr>
              <a:lnSpc>
                <a:spcPct val="150000"/>
              </a:lnSpc>
            </a:pPr>
            <a:endParaRPr lang="en-US" sz="140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3" name="Picture 2">
            <a:extLst>
              <a:ext uri="{FF2B5EF4-FFF2-40B4-BE49-F238E27FC236}">
                <a16:creationId xmlns:a16="http://schemas.microsoft.com/office/drawing/2014/main" id="{3E9A7198-1BC7-4760-53D6-110B980DE333}"/>
              </a:ext>
            </a:extLst>
          </p:cNvPr>
          <p:cNvPicPr>
            <a:picLocks noChangeAspect="1"/>
          </p:cNvPicPr>
          <p:nvPr/>
        </p:nvPicPr>
        <p:blipFill>
          <a:blip r:embed="rId4"/>
          <a:stretch>
            <a:fillRect/>
          </a:stretch>
        </p:blipFill>
        <p:spPr>
          <a:xfrm>
            <a:off x="2110138" y="3233854"/>
            <a:ext cx="8289562" cy="2594749"/>
          </a:xfrm>
          <a:prstGeom prst="rect">
            <a:avLst/>
          </a:prstGeom>
        </p:spPr>
      </p:pic>
    </p:spTree>
    <p:extLst>
      <p:ext uri="{BB962C8B-B14F-4D97-AF65-F5344CB8AC3E}">
        <p14:creationId xmlns:p14="http://schemas.microsoft.com/office/powerpoint/2010/main" val="33021652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任意多边形: 形状 61">
            <a:extLst>
              <a:ext uri="{FF2B5EF4-FFF2-40B4-BE49-F238E27FC236}">
                <a16:creationId xmlns:a16="http://schemas.microsoft.com/office/drawing/2014/main" id="{E6BA6C41-9783-9EA1-C269-821FD93E7069}"/>
              </a:ext>
            </a:extLst>
          </p:cNvPr>
          <p:cNvSpPr/>
          <p:nvPr/>
        </p:nvSpPr>
        <p:spPr>
          <a:xfrm>
            <a:off x="0" y="0"/>
            <a:ext cx="12192000" cy="6858000"/>
          </a:xfrm>
          <a:custGeom>
            <a:avLst/>
            <a:gdLst>
              <a:gd name="connsiteX0" fmla="*/ 351601 w 12192000"/>
              <a:gd name="connsiteY0" fmla="*/ 106680 h 6858000"/>
              <a:gd name="connsiteX1" fmla="*/ 106680 w 12192000"/>
              <a:gd name="connsiteY1" fmla="*/ 351601 h 6858000"/>
              <a:gd name="connsiteX2" fmla="*/ 106680 w 12192000"/>
              <a:gd name="connsiteY2" fmla="*/ 6506399 h 6858000"/>
              <a:gd name="connsiteX3" fmla="*/ 351601 w 12192000"/>
              <a:gd name="connsiteY3" fmla="*/ 6751320 h 6858000"/>
              <a:gd name="connsiteX4" fmla="*/ 11840399 w 12192000"/>
              <a:gd name="connsiteY4" fmla="*/ 6751320 h 6858000"/>
              <a:gd name="connsiteX5" fmla="*/ 12085320 w 12192000"/>
              <a:gd name="connsiteY5" fmla="*/ 6506399 h 6858000"/>
              <a:gd name="connsiteX6" fmla="*/ 12085320 w 12192000"/>
              <a:gd name="connsiteY6" fmla="*/ 351601 h 6858000"/>
              <a:gd name="connsiteX7" fmla="*/ 11840399 w 12192000"/>
              <a:gd name="connsiteY7" fmla="*/ 10668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351601" y="106680"/>
                </a:moveTo>
                <a:cubicBezTo>
                  <a:pt x="216335" y="106680"/>
                  <a:pt x="106680" y="216335"/>
                  <a:pt x="106680" y="351601"/>
                </a:cubicBezTo>
                <a:lnTo>
                  <a:pt x="106680" y="6506399"/>
                </a:lnTo>
                <a:cubicBezTo>
                  <a:pt x="106680" y="6641665"/>
                  <a:pt x="216335" y="6751320"/>
                  <a:pt x="351601" y="6751320"/>
                </a:cubicBezTo>
                <a:lnTo>
                  <a:pt x="11840399" y="6751320"/>
                </a:lnTo>
                <a:cubicBezTo>
                  <a:pt x="11975665" y="6751320"/>
                  <a:pt x="12085320" y="6641665"/>
                  <a:pt x="12085320" y="6506399"/>
                </a:cubicBezTo>
                <a:lnTo>
                  <a:pt x="12085320" y="351601"/>
                </a:lnTo>
                <a:cubicBezTo>
                  <a:pt x="12085320" y="216335"/>
                  <a:pt x="11975665" y="106680"/>
                  <a:pt x="11840399" y="106680"/>
                </a:cubicBezTo>
                <a:close/>
                <a:moveTo>
                  <a:pt x="0" y="0"/>
                </a:moveTo>
                <a:lnTo>
                  <a:pt x="12192000" y="0"/>
                </a:lnTo>
                <a:lnTo>
                  <a:pt x="12192000" y="6858000"/>
                </a:lnTo>
                <a:lnTo>
                  <a:pt x="0" y="6858000"/>
                </a:lnTo>
                <a:close/>
              </a:path>
            </a:pathLst>
          </a:custGeom>
          <a:solidFill>
            <a:srgbClr val="004EA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63" name="图片 62">
            <a:extLst>
              <a:ext uri="{FF2B5EF4-FFF2-40B4-BE49-F238E27FC236}">
                <a16:creationId xmlns:a16="http://schemas.microsoft.com/office/drawing/2014/main" id="{256369E7-6985-E65F-A489-589D2E28D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4156" y="636429"/>
            <a:ext cx="2490986" cy="461665"/>
          </a:xfrm>
          <a:prstGeom prst="rect">
            <a:avLst/>
          </a:prstGeom>
        </p:spPr>
      </p:pic>
      <p:sp>
        <p:nvSpPr>
          <p:cNvPr id="65" name="文本框 64">
            <a:extLst>
              <a:ext uri="{FF2B5EF4-FFF2-40B4-BE49-F238E27FC236}">
                <a16:creationId xmlns:a16="http://schemas.microsoft.com/office/drawing/2014/main" id="{3F950CA1-376A-F44C-E034-E32A9BE19BF9}"/>
              </a:ext>
            </a:extLst>
          </p:cNvPr>
          <p:cNvSpPr txBox="1"/>
          <p:nvPr/>
        </p:nvSpPr>
        <p:spPr>
          <a:xfrm>
            <a:off x="998585" y="605651"/>
            <a:ext cx="8370267" cy="523220"/>
          </a:xfrm>
          <a:prstGeom prst="rect">
            <a:avLst/>
          </a:prstGeom>
          <a:noFill/>
        </p:spPr>
        <p:txBody>
          <a:bodyPr wrap="square">
            <a:spAutoFit/>
          </a:bodyPr>
          <a:lstStyle/>
          <a:p>
            <a:r>
              <a:rPr lang="en-US" altLang="zh-CN" sz="2800" b="1" dirty="0">
                <a:solidFill>
                  <a:srgbClr val="004EA2"/>
                </a:solidFill>
                <a:latin typeface="Microsoft YaHei" panose="020B0503020204020204" pitchFamily="34" charset="-122"/>
                <a:ea typeface="Microsoft YaHei" panose="020B0503020204020204" pitchFamily="34" charset="-122"/>
                <a:cs typeface="Times New Roman" panose="02020603050405020304" pitchFamily="18" charset="0"/>
              </a:rPr>
              <a:t>5.2 Power Capping Experiment</a:t>
            </a:r>
            <a:endParaRPr lang="zh-CN" altLang="en-US" sz="2800" b="1" dirty="0">
              <a:solidFill>
                <a:srgbClr val="004EA2"/>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66" name="矩形 65">
            <a:extLst>
              <a:ext uri="{FF2B5EF4-FFF2-40B4-BE49-F238E27FC236}">
                <a16:creationId xmlns:a16="http://schemas.microsoft.com/office/drawing/2014/main" id="{539CD134-D907-5D86-2ADA-DDF9F97CC7E9}"/>
              </a:ext>
            </a:extLst>
          </p:cNvPr>
          <p:cNvSpPr/>
          <p:nvPr/>
        </p:nvSpPr>
        <p:spPr>
          <a:xfrm flipH="1">
            <a:off x="939648" y="700574"/>
            <a:ext cx="58937" cy="333374"/>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4" name="Picture 3">
            <a:extLst>
              <a:ext uri="{FF2B5EF4-FFF2-40B4-BE49-F238E27FC236}">
                <a16:creationId xmlns:a16="http://schemas.microsoft.com/office/drawing/2014/main" id="{194FF3CB-8997-B0FB-A034-AA242890926E}"/>
              </a:ext>
            </a:extLst>
          </p:cNvPr>
          <p:cNvPicPr>
            <a:picLocks noChangeAspect="1"/>
          </p:cNvPicPr>
          <p:nvPr/>
        </p:nvPicPr>
        <p:blipFill>
          <a:blip r:embed="rId3"/>
          <a:stretch>
            <a:fillRect/>
          </a:stretch>
        </p:blipFill>
        <p:spPr>
          <a:xfrm>
            <a:off x="659567" y="1305006"/>
            <a:ext cx="5736549" cy="5218095"/>
          </a:xfrm>
          <a:prstGeom prst="rect">
            <a:avLst/>
          </a:prstGeom>
        </p:spPr>
      </p:pic>
      <p:pic>
        <p:nvPicPr>
          <p:cNvPr id="2" name="Picture 1">
            <a:extLst>
              <a:ext uri="{FF2B5EF4-FFF2-40B4-BE49-F238E27FC236}">
                <a16:creationId xmlns:a16="http://schemas.microsoft.com/office/drawing/2014/main" id="{7E2C1AD2-83EF-3714-B6B6-367A7B077DC0}"/>
              </a:ext>
            </a:extLst>
          </p:cNvPr>
          <p:cNvPicPr>
            <a:picLocks noChangeAspect="1"/>
          </p:cNvPicPr>
          <p:nvPr/>
        </p:nvPicPr>
        <p:blipFill>
          <a:blip r:embed="rId4"/>
          <a:stretch>
            <a:fillRect/>
          </a:stretch>
        </p:blipFill>
        <p:spPr>
          <a:xfrm>
            <a:off x="6527758" y="1229861"/>
            <a:ext cx="5337139" cy="5346082"/>
          </a:xfrm>
          <a:prstGeom prst="rect">
            <a:avLst/>
          </a:prstGeom>
        </p:spPr>
      </p:pic>
    </p:spTree>
    <p:extLst>
      <p:ext uri="{BB962C8B-B14F-4D97-AF65-F5344CB8AC3E}">
        <p14:creationId xmlns:p14="http://schemas.microsoft.com/office/powerpoint/2010/main" val="9048486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任意多边形: 形状 61">
            <a:extLst>
              <a:ext uri="{FF2B5EF4-FFF2-40B4-BE49-F238E27FC236}">
                <a16:creationId xmlns:a16="http://schemas.microsoft.com/office/drawing/2014/main" id="{E6BA6C41-9783-9EA1-C269-821FD93E7069}"/>
              </a:ext>
            </a:extLst>
          </p:cNvPr>
          <p:cNvSpPr/>
          <p:nvPr/>
        </p:nvSpPr>
        <p:spPr>
          <a:xfrm>
            <a:off x="0" y="0"/>
            <a:ext cx="12192000" cy="6858000"/>
          </a:xfrm>
          <a:custGeom>
            <a:avLst/>
            <a:gdLst>
              <a:gd name="connsiteX0" fmla="*/ 351601 w 12192000"/>
              <a:gd name="connsiteY0" fmla="*/ 106680 h 6858000"/>
              <a:gd name="connsiteX1" fmla="*/ 106680 w 12192000"/>
              <a:gd name="connsiteY1" fmla="*/ 351601 h 6858000"/>
              <a:gd name="connsiteX2" fmla="*/ 106680 w 12192000"/>
              <a:gd name="connsiteY2" fmla="*/ 6506399 h 6858000"/>
              <a:gd name="connsiteX3" fmla="*/ 351601 w 12192000"/>
              <a:gd name="connsiteY3" fmla="*/ 6751320 h 6858000"/>
              <a:gd name="connsiteX4" fmla="*/ 11840399 w 12192000"/>
              <a:gd name="connsiteY4" fmla="*/ 6751320 h 6858000"/>
              <a:gd name="connsiteX5" fmla="*/ 12085320 w 12192000"/>
              <a:gd name="connsiteY5" fmla="*/ 6506399 h 6858000"/>
              <a:gd name="connsiteX6" fmla="*/ 12085320 w 12192000"/>
              <a:gd name="connsiteY6" fmla="*/ 351601 h 6858000"/>
              <a:gd name="connsiteX7" fmla="*/ 11840399 w 12192000"/>
              <a:gd name="connsiteY7" fmla="*/ 10668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351601" y="106680"/>
                </a:moveTo>
                <a:cubicBezTo>
                  <a:pt x="216335" y="106680"/>
                  <a:pt x="106680" y="216335"/>
                  <a:pt x="106680" y="351601"/>
                </a:cubicBezTo>
                <a:lnTo>
                  <a:pt x="106680" y="6506399"/>
                </a:lnTo>
                <a:cubicBezTo>
                  <a:pt x="106680" y="6641665"/>
                  <a:pt x="216335" y="6751320"/>
                  <a:pt x="351601" y="6751320"/>
                </a:cubicBezTo>
                <a:lnTo>
                  <a:pt x="11840399" y="6751320"/>
                </a:lnTo>
                <a:cubicBezTo>
                  <a:pt x="11975665" y="6751320"/>
                  <a:pt x="12085320" y="6641665"/>
                  <a:pt x="12085320" y="6506399"/>
                </a:cubicBezTo>
                <a:lnTo>
                  <a:pt x="12085320" y="351601"/>
                </a:lnTo>
                <a:cubicBezTo>
                  <a:pt x="12085320" y="216335"/>
                  <a:pt x="11975665" y="106680"/>
                  <a:pt x="11840399" y="106680"/>
                </a:cubicBezTo>
                <a:close/>
                <a:moveTo>
                  <a:pt x="0" y="0"/>
                </a:moveTo>
                <a:lnTo>
                  <a:pt x="12192000" y="0"/>
                </a:lnTo>
                <a:lnTo>
                  <a:pt x="12192000" y="6858000"/>
                </a:lnTo>
                <a:lnTo>
                  <a:pt x="0" y="6858000"/>
                </a:lnTo>
                <a:close/>
              </a:path>
            </a:pathLst>
          </a:custGeom>
          <a:solidFill>
            <a:srgbClr val="004EA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63" name="图片 62">
            <a:extLst>
              <a:ext uri="{FF2B5EF4-FFF2-40B4-BE49-F238E27FC236}">
                <a16:creationId xmlns:a16="http://schemas.microsoft.com/office/drawing/2014/main" id="{256369E7-6985-E65F-A489-589D2E28D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4156" y="636429"/>
            <a:ext cx="2490986" cy="461665"/>
          </a:xfrm>
          <a:prstGeom prst="rect">
            <a:avLst/>
          </a:prstGeom>
        </p:spPr>
      </p:pic>
      <p:sp>
        <p:nvSpPr>
          <p:cNvPr id="65" name="文本框 64">
            <a:extLst>
              <a:ext uri="{FF2B5EF4-FFF2-40B4-BE49-F238E27FC236}">
                <a16:creationId xmlns:a16="http://schemas.microsoft.com/office/drawing/2014/main" id="{3F950CA1-376A-F44C-E034-E32A9BE19BF9}"/>
              </a:ext>
            </a:extLst>
          </p:cNvPr>
          <p:cNvSpPr txBox="1"/>
          <p:nvPr/>
        </p:nvSpPr>
        <p:spPr>
          <a:xfrm>
            <a:off x="998585" y="605651"/>
            <a:ext cx="8370267" cy="523220"/>
          </a:xfrm>
          <a:prstGeom prst="rect">
            <a:avLst/>
          </a:prstGeom>
          <a:noFill/>
        </p:spPr>
        <p:txBody>
          <a:bodyPr wrap="square">
            <a:spAutoFit/>
          </a:bodyPr>
          <a:lstStyle/>
          <a:p>
            <a:r>
              <a:rPr lang="en-US" altLang="zh-CN" sz="2800" b="1" dirty="0">
                <a:solidFill>
                  <a:srgbClr val="004EA2"/>
                </a:solidFill>
                <a:latin typeface="Microsoft YaHei" panose="020B0503020204020204" pitchFamily="34" charset="-122"/>
                <a:ea typeface="Microsoft YaHei" panose="020B0503020204020204" pitchFamily="34" charset="-122"/>
                <a:cs typeface="Times New Roman" panose="02020603050405020304" pitchFamily="18" charset="0"/>
              </a:rPr>
              <a:t>5.2 Power Capping Experiment</a:t>
            </a:r>
            <a:endParaRPr lang="zh-CN" altLang="en-US" sz="2800" b="1" dirty="0">
              <a:solidFill>
                <a:srgbClr val="004EA2"/>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66" name="矩形 65">
            <a:extLst>
              <a:ext uri="{FF2B5EF4-FFF2-40B4-BE49-F238E27FC236}">
                <a16:creationId xmlns:a16="http://schemas.microsoft.com/office/drawing/2014/main" id="{539CD134-D907-5D86-2ADA-DDF9F97CC7E9}"/>
              </a:ext>
            </a:extLst>
          </p:cNvPr>
          <p:cNvSpPr/>
          <p:nvPr/>
        </p:nvSpPr>
        <p:spPr>
          <a:xfrm flipH="1">
            <a:off x="939648" y="700574"/>
            <a:ext cx="58937" cy="333374"/>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5" name="Picture 4">
            <a:extLst>
              <a:ext uri="{FF2B5EF4-FFF2-40B4-BE49-F238E27FC236}">
                <a16:creationId xmlns:a16="http://schemas.microsoft.com/office/drawing/2014/main" id="{50913067-7639-E73F-5495-A5BAC6DFD21E}"/>
              </a:ext>
            </a:extLst>
          </p:cNvPr>
          <p:cNvPicPr>
            <a:picLocks noChangeAspect="1"/>
          </p:cNvPicPr>
          <p:nvPr/>
        </p:nvPicPr>
        <p:blipFill>
          <a:blip r:embed="rId3"/>
          <a:stretch>
            <a:fillRect/>
          </a:stretch>
        </p:blipFill>
        <p:spPr>
          <a:xfrm>
            <a:off x="3315751" y="2205719"/>
            <a:ext cx="5252224" cy="3369891"/>
          </a:xfrm>
          <a:prstGeom prst="rect">
            <a:avLst/>
          </a:prstGeom>
        </p:spPr>
      </p:pic>
      <p:sp>
        <p:nvSpPr>
          <p:cNvPr id="7" name="TextBox 6">
            <a:extLst>
              <a:ext uri="{FF2B5EF4-FFF2-40B4-BE49-F238E27FC236}">
                <a16:creationId xmlns:a16="http://schemas.microsoft.com/office/drawing/2014/main" id="{C08D0D28-09B9-759C-0C55-4503B7CBB691}"/>
              </a:ext>
            </a:extLst>
          </p:cNvPr>
          <p:cNvSpPr txBox="1"/>
          <p:nvPr/>
        </p:nvSpPr>
        <p:spPr>
          <a:xfrm>
            <a:off x="939648" y="1282390"/>
            <a:ext cx="10615494" cy="923330"/>
          </a:xfrm>
          <a:prstGeom prst="rect">
            <a:avLst/>
          </a:prstGeom>
          <a:noFill/>
        </p:spPr>
        <p:txBody>
          <a:bodyPr wrap="square" rtlCol="0">
            <a:spAutoFit/>
          </a:bodyPr>
          <a:lstStyle/>
          <a:p>
            <a:r>
              <a:rPr lang="en-US" sz="1800" b="0" i="0" u="none" strike="noStrike" baseline="0" dirty="0">
                <a:solidFill>
                  <a:srgbClr val="000000"/>
                </a:solidFill>
                <a:latin typeface="Times New Roman" panose="02020603050405020304" pitchFamily="18" charset="0"/>
              </a:rPr>
              <a:t>In this experiment, the CNN program was used for testing. The number of CPU cores is 20, the CPU frequency adjustment policy is conservative the CPU power cap is 50, the upper limit of GPU power is 250Watt, and the upper limit of DRAM power is 12Watt</a:t>
            </a:r>
            <a:endParaRPr lang="en-US" dirty="0"/>
          </a:p>
        </p:txBody>
      </p:sp>
    </p:spTree>
    <p:extLst>
      <p:ext uri="{BB962C8B-B14F-4D97-AF65-F5344CB8AC3E}">
        <p14:creationId xmlns:p14="http://schemas.microsoft.com/office/powerpoint/2010/main" val="30761249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任意多边形: 形状 61">
            <a:extLst>
              <a:ext uri="{FF2B5EF4-FFF2-40B4-BE49-F238E27FC236}">
                <a16:creationId xmlns:a16="http://schemas.microsoft.com/office/drawing/2014/main" id="{E6BA6C41-9783-9EA1-C269-821FD93E7069}"/>
              </a:ext>
            </a:extLst>
          </p:cNvPr>
          <p:cNvSpPr/>
          <p:nvPr/>
        </p:nvSpPr>
        <p:spPr>
          <a:xfrm>
            <a:off x="0" y="0"/>
            <a:ext cx="12192000" cy="6858000"/>
          </a:xfrm>
          <a:custGeom>
            <a:avLst/>
            <a:gdLst>
              <a:gd name="connsiteX0" fmla="*/ 351601 w 12192000"/>
              <a:gd name="connsiteY0" fmla="*/ 106680 h 6858000"/>
              <a:gd name="connsiteX1" fmla="*/ 106680 w 12192000"/>
              <a:gd name="connsiteY1" fmla="*/ 351601 h 6858000"/>
              <a:gd name="connsiteX2" fmla="*/ 106680 w 12192000"/>
              <a:gd name="connsiteY2" fmla="*/ 6506399 h 6858000"/>
              <a:gd name="connsiteX3" fmla="*/ 351601 w 12192000"/>
              <a:gd name="connsiteY3" fmla="*/ 6751320 h 6858000"/>
              <a:gd name="connsiteX4" fmla="*/ 11840399 w 12192000"/>
              <a:gd name="connsiteY4" fmla="*/ 6751320 h 6858000"/>
              <a:gd name="connsiteX5" fmla="*/ 12085320 w 12192000"/>
              <a:gd name="connsiteY5" fmla="*/ 6506399 h 6858000"/>
              <a:gd name="connsiteX6" fmla="*/ 12085320 w 12192000"/>
              <a:gd name="connsiteY6" fmla="*/ 351601 h 6858000"/>
              <a:gd name="connsiteX7" fmla="*/ 11840399 w 12192000"/>
              <a:gd name="connsiteY7" fmla="*/ 10668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351601" y="106680"/>
                </a:moveTo>
                <a:cubicBezTo>
                  <a:pt x="216335" y="106680"/>
                  <a:pt x="106680" y="216335"/>
                  <a:pt x="106680" y="351601"/>
                </a:cubicBezTo>
                <a:lnTo>
                  <a:pt x="106680" y="6506399"/>
                </a:lnTo>
                <a:cubicBezTo>
                  <a:pt x="106680" y="6641665"/>
                  <a:pt x="216335" y="6751320"/>
                  <a:pt x="351601" y="6751320"/>
                </a:cubicBezTo>
                <a:lnTo>
                  <a:pt x="11840399" y="6751320"/>
                </a:lnTo>
                <a:cubicBezTo>
                  <a:pt x="11975665" y="6751320"/>
                  <a:pt x="12085320" y="6641665"/>
                  <a:pt x="12085320" y="6506399"/>
                </a:cubicBezTo>
                <a:lnTo>
                  <a:pt x="12085320" y="351601"/>
                </a:lnTo>
                <a:cubicBezTo>
                  <a:pt x="12085320" y="216335"/>
                  <a:pt x="11975665" y="106680"/>
                  <a:pt x="11840399" y="106680"/>
                </a:cubicBezTo>
                <a:close/>
                <a:moveTo>
                  <a:pt x="0" y="0"/>
                </a:moveTo>
                <a:lnTo>
                  <a:pt x="12192000" y="0"/>
                </a:lnTo>
                <a:lnTo>
                  <a:pt x="12192000" y="6858000"/>
                </a:lnTo>
                <a:lnTo>
                  <a:pt x="0" y="6858000"/>
                </a:lnTo>
                <a:close/>
              </a:path>
            </a:pathLst>
          </a:custGeom>
          <a:solidFill>
            <a:srgbClr val="004EA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63" name="图片 62">
            <a:extLst>
              <a:ext uri="{FF2B5EF4-FFF2-40B4-BE49-F238E27FC236}">
                <a16:creationId xmlns:a16="http://schemas.microsoft.com/office/drawing/2014/main" id="{256369E7-6985-E65F-A489-589D2E28D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4156" y="636429"/>
            <a:ext cx="2490986" cy="461665"/>
          </a:xfrm>
          <a:prstGeom prst="rect">
            <a:avLst/>
          </a:prstGeom>
        </p:spPr>
      </p:pic>
      <p:sp>
        <p:nvSpPr>
          <p:cNvPr id="65" name="文本框 64">
            <a:extLst>
              <a:ext uri="{FF2B5EF4-FFF2-40B4-BE49-F238E27FC236}">
                <a16:creationId xmlns:a16="http://schemas.microsoft.com/office/drawing/2014/main" id="{3F950CA1-376A-F44C-E034-E32A9BE19BF9}"/>
              </a:ext>
            </a:extLst>
          </p:cNvPr>
          <p:cNvSpPr txBox="1"/>
          <p:nvPr/>
        </p:nvSpPr>
        <p:spPr>
          <a:xfrm>
            <a:off x="998585" y="605651"/>
            <a:ext cx="8370267" cy="523220"/>
          </a:xfrm>
          <a:prstGeom prst="rect">
            <a:avLst/>
          </a:prstGeom>
          <a:noFill/>
        </p:spPr>
        <p:txBody>
          <a:bodyPr wrap="square">
            <a:spAutoFit/>
          </a:bodyPr>
          <a:lstStyle/>
          <a:p>
            <a:r>
              <a:rPr lang="en-US" altLang="zh-CN" sz="2800" b="1" dirty="0">
                <a:solidFill>
                  <a:srgbClr val="004EA2"/>
                </a:solidFill>
                <a:latin typeface="Microsoft YaHei" panose="020B0503020204020204" pitchFamily="34" charset="-122"/>
                <a:ea typeface="Microsoft YaHei" panose="020B0503020204020204" pitchFamily="34" charset="-122"/>
                <a:cs typeface="Times New Roman" panose="02020603050405020304" pitchFamily="18" charset="0"/>
              </a:rPr>
              <a:t>5.2 Power Capping Experiment</a:t>
            </a:r>
            <a:endParaRPr lang="zh-CN" altLang="en-US" sz="2800" b="1" dirty="0">
              <a:solidFill>
                <a:srgbClr val="004EA2"/>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66" name="矩形 65">
            <a:extLst>
              <a:ext uri="{FF2B5EF4-FFF2-40B4-BE49-F238E27FC236}">
                <a16:creationId xmlns:a16="http://schemas.microsoft.com/office/drawing/2014/main" id="{539CD134-D907-5D86-2ADA-DDF9F97CC7E9}"/>
              </a:ext>
            </a:extLst>
          </p:cNvPr>
          <p:cNvSpPr/>
          <p:nvPr/>
        </p:nvSpPr>
        <p:spPr>
          <a:xfrm flipH="1">
            <a:off x="939648" y="700574"/>
            <a:ext cx="58937" cy="333374"/>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3" name="Picture 2">
            <a:extLst>
              <a:ext uri="{FF2B5EF4-FFF2-40B4-BE49-F238E27FC236}">
                <a16:creationId xmlns:a16="http://schemas.microsoft.com/office/drawing/2014/main" id="{CCAA7235-75C0-E632-08A6-434328D1016B}"/>
              </a:ext>
            </a:extLst>
          </p:cNvPr>
          <p:cNvPicPr>
            <a:picLocks noChangeAspect="1"/>
          </p:cNvPicPr>
          <p:nvPr/>
        </p:nvPicPr>
        <p:blipFill>
          <a:blip r:embed="rId3"/>
          <a:stretch>
            <a:fillRect/>
          </a:stretch>
        </p:blipFill>
        <p:spPr>
          <a:xfrm>
            <a:off x="1472455" y="1098094"/>
            <a:ext cx="4118875" cy="5540220"/>
          </a:xfrm>
          <a:prstGeom prst="rect">
            <a:avLst/>
          </a:prstGeom>
        </p:spPr>
      </p:pic>
      <p:pic>
        <p:nvPicPr>
          <p:cNvPr id="6" name="Picture 5">
            <a:extLst>
              <a:ext uri="{FF2B5EF4-FFF2-40B4-BE49-F238E27FC236}">
                <a16:creationId xmlns:a16="http://schemas.microsoft.com/office/drawing/2014/main" id="{69F24272-0405-68F4-3A06-3D643D7DB392}"/>
              </a:ext>
            </a:extLst>
          </p:cNvPr>
          <p:cNvPicPr>
            <a:picLocks noChangeAspect="1"/>
          </p:cNvPicPr>
          <p:nvPr/>
        </p:nvPicPr>
        <p:blipFill>
          <a:blip r:embed="rId4"/>
          <a:stretch>
            <a:fillRect/>
          </a:stretch>
        </p:blipFill>
        <p:spPr>
          <a:xfrm>
            <a:off x="6293560" y="1159650"/>
            <a:ext cx="4859122" cy="5241150"/>
          </a:xfrm>
          <a:prstGeom prst="rect">
            <a:avLst/>
          </a:prstGeom>
        </p:spPr>
      </p:pic>
    </p:spTree>
    <p:extLst>
      <p:ext uri="{BB962C8B-B14F-4D97-AF65-F5344CB8AC3E}">
        <p14:creationId xmlns:p14="http://schemas.microsoft.com/office/powerpoint/2010/main" val="1659555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任意多边形: 形状 61">
            <a:extLst>
              <a:ext uri="{FF2B5EF4-FFF2-40B4-BE49-F238E27FC236}">
                <a16:creationId xmlns:a16="http://schemas.microsoft.com/office/drawing/2014/main" id="{E6BA6C41-9783-9EA1-C269-821FD93E7069}"/>
              </a:ext>
            </a:extLst>
          </p:cNvPr>
          <p:cNvSpPr/>
          <p:nvPr/>
        </p:nvSpPr>
        <p:spPr>
          <a:xfrm>
            <a:off x="0" y="0"/>
            <a:ext cx="12192000" cy="6858000"/>
          </a:xfrm>
          <a:custGeom>
            <a:avLst/>
            <a:gdLst>
              <a:gd name="connsiteX0" fmla="*/ 351601 w 12192000"/>
              <a:gd name="connsiteY0" fmla="*/ 106680 h 6858000"/>
              <a:gd name="connsiteX1" fmla="*/ 106680 w 12192000"/>
              <a:gd name="connsiteY1" fmla="*/ 351601 h 6858000"/>
              <a:gd name="connsiteX2" fmla="*/ 106680 w 12192000"/>
              <a:gd name="connsiteY2" fmla="*/ 6506399 h 6858000"/>
              <a:gd name="connsiteX3" fmla="*/ 351601 w 12192000"/>
              <a:gd name="connsiteY3" fmla="*/ 6751320 h 6858000"/>
              <a:gd name="connsiteX4" fmla="*/ 11840399 w 12192000"/>
              <a:gd name="connsiteY4" fmla="*/ 6751320 h 6858000"/>
              <a:gd name="connsiteX5" fmla="*/ 12085320 w 12192000"/>
              <a:gd name="connsiteY5" fmla="*/ 6506399 h 6858000"/>
              <a:gd name="connsiteX6" fmla="*/ 12085320 w 12192000"/>
              <a:gd name="connsiteY6" fmla="*/ 351601 h 6858000"/>
              <a:gd name="connsiteX7" fmla="*/ 11840399 w 12192000"/>
              <a:gd name="connsiteY7" fmla="*/ 10668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351601" y="106680"/>
                </a:moveTo>
                <a:cubicBezTo>
                  <a:pt x="216335" y="106680"/>
                  <a:pt x="106680" y="216335"/>
                  <a:pt x="106680" y="351601"/>
                </a:cubicBezTo>
                <a:lnTo>
                  <a:pt x="106680" y="6506399"/>
                </a:lnTo>
                <a:cubicBezTo>
                  <a:pt x="106680" y="6641665"/>
                  <a:pt x="216335" y="6751320"/>
                  <a:pt x="351601" y="6751320"/>
                </a:cubicBezTo>
                <a:lnTo>
                  <a:pt x="11840399" y="6751320"/>
                </a:lnTo>
                <a:cubicBezTo>
                  <a:pt x="11975665" y="6751320"/>
                  <a:pt x="12085320" y="6641665"/>
                  <a:pt x="12085320" y="6506399"/>
                </a:cubicBezTo>
                <a:lnTo>
                  <a:pt x="12085320" y="351601"/>
                </a:lnTo>
                <a:cubicBezTo>
                  <a:pt x="12085320" y="216335"/>
                  <a:pt x="11975665" y="106680"/>
                  <a:pt x="11840399" y="106680"/>
                </a:cubicBezTo>
                <a:close/>
                <a:moveTo>
                  <a:pt x="0" y="0"/>
                </a:moveTo>
                <a:lnTo>
                  <a:pt x="12192000" y="0"/>
                </a:lnTo>
                <a:lnTo>
                  <a:pt x="12192000" y="6858000"/>
                </a:lnTo>
                <a:lnTo>
                  <a:pt x="0" y="6858000"/>
                </a:lnTo>
                <a:close/>
              </a:path>
            </a:pathLst>
          </a:custGeom>
          <a:solidFill>
            <a:srgbClr val="004EA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63" name="图片 62">
            <a:extLst>
              <a:ext uri="{FF2B5EF4-FFF2-40B4-BE49-F238E27FC236}">
                <a16:creationId xmlns:a16="http://schemas.microsoft.com/office/drawing/2014/main" id="{256369E7-6985-E65F-A489-589D2E28D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4156" y="636429"/>
            <a:ext cx="2490986" cy="461665"/>
          </a:xfrm>
          <a:prstGeom prst="rect">
            <a:avLst/>
          </a:prstGeom>
        </p:spPr>
      </p:pic>
      <p:sp>
        <p:nvSpPr>
          <p:cNvPr id="65" name="文本框 64">
            <a:extLst>
              <a:ext uri="{FF2B5EF4-FFF2-40B4-BE49-F238E27FC236}">
                <a16:creationId xmlns:a16="http://schemas.microsoft.com/office/drawing/2014/main" id="{3F950CA1-376A-F44C-E034-E32A9BE19BF9}"/>
              </a:ext>
            </a:extLst>
          </p:cNvPr>
          <p:cNvSpPr txBox="1"/>
          <p:nvPr/>
        </p:nvSpPr>
        <p:spPr>
          <a:xfrm>
            <a:off x="998585" y="605651"/>
            <a:ext cx="7755671" cy="523220"/>
          </a:xfrm>
          <a:prstGeom prst="rect">
            <a:avLst/>
          </a:prstGeom>
          <a:noFill/>
        </p:spPr>
        <p:txBody>
          <a:bodyPr wrap="square">
            <a:spAutoFit/>
          </a:bodyPr>
          <a:lstStyle/>
          <a:p>
            <a:r>
              <a:rPr lang="en-US" altLang="zh-CN" sz="2800" b="1" dirty="0">
                <a:solidFill>
                  <a:srgbClr val="004EA2"/>
                </a:solidFill>
                <a:latin typeface="Microsoft YaHei" panose="020B0503020204020204" pitchFamily="34" charset="-122"/>
                <a:ea typeface="Microsoft YaHei" panose="020B0503020204020204" pitchFamily="34" charset="-122"/>
                <a:cs typeface="Times New Roman" panose="02020603050405020304" pitchFamily="18" charset="0"/>
              </a:rPr>
              <a:t>5.3  Key Technology</a:t>
            </a:r>
            <a:endParaRPr lang="zh-CN" altLang="en-US" sz="2800" b="1" dirty="0">
              <a:solidFill>
                <a:srgbClr val="004EA2"/>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66" name="矩形 65">
            <a:extLst>
              <a:ext uri="{FF2B5EF4-FFF2-40B4-BE49-F238E27FC236}">
                <a16:creationId xmlns:a16="http://schemas.microsoft.com/office/drawing/2014/main" id="{539CD134-D907-5D86-2ADA-DDF9F97CC7E9}"/>
              </a:ext>
            </a:extLst>
          </p:cNvPr>
          <p:cNvSpPr/>
          <p:nvPr/>
        </p:nvSpPr>
        <p:spPr>
          <a:xfrm flipH="1">
            <a:off x="939648" y="700574"/>
            <a:ext cx="58937" cy="333374"/>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7" name="Google Shape;120;p16">
            <a:extLst>
              <a:ext uri="{FF2B5EF4-FFF2-40B4-BE49-F238E27FC236}">
                <a16:creationId xmlns:a16="http://schemas.microsoft.com/office/drawing/2014/main" id="{3B6BB714-BF78-42C3-B52F-5A80E3BA4C31}"/>
              </a:ext>
            </a:extLst>
          </p:cNvPr>
          <p:cNvSpPr/>
          <p:nvPr/>
        </p:nvSpPr>
        <p:spPr>
          <a:xfrm>
            <a:off x="2720103" y="2522958"/>
            <a:ext cx="2453798" cy="1567375"/>
          </a:xfrm>
          <a:prstGeom prst="round2DiagRect">
            <a:avLst>
              <a:gd name="adj1" fmla="val 0"/>
              <a:gd name="adj2" fmla="val 17764"/>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icrosoft YaHei" panose="020B0503020204020204" pitchFamily="34" charset="-122"/>
              <a:ea typeface="Microsoft YaHei" panose="020B0503020204020204" pitchFamily="34" charset="-122"/>
            </a:endParaRPr>
          </a:p>
          <a:p>
            <a:pPr marL="0" lvl="0" indent="0" algn="l" rtl="0">
              <a:spcBef>
                <a:spcPts val="0"/>
              </a:spcBef>
              <a:spcAft>
                <a:spcPts val="0"/>
              </a:spcAft>
              <a:buNone/>
            </a:pPr>
            <a:endParaRPr dirty="0">
              <a:latin typeface="Microsoft YaHei" panose="020B0503020204020204" pitchFamily="34" charset="-122"/>
              <a:ea typeface="Microsoft YaHei" panose="020B0503020204020204" pitchFamily="34" charset="-122"/>
            </a:endParaRPr>
          </a:p>
          <a:p>
            <a:pPr marL="0" lvl="0" indent="0" algn="l" rtl="0">
              <a:spcBef>
                <a:spcPts val="0"/>
              </a:spcBef>
              <a:spcAft>
                <a:spcPts val="0"/>
              </a:spcAft>
              <a:buNone/>
            </a:pPr>
            <a:endParaRPr dirty="0">
              <a:latin typeface="Microsoft YaHei" panose="020B0503020204020204" pitchFamily="34" charset="-122"/>
              <a:ea typeface="Microsoft YaHei" panose="020B0503020204020204" pitchFamily="34" charset="-122"/>
            </a:endParaRPr>
          </a:p>
          <a:p>
            <a:pPr marL="0" lvl="0" indent="0" algn="l" rtl="0">
              <a:spcBef>
                <a:spcPts val="0"/>
              </a:spcBef>
              <a:spcAft>
                <a:spcPts val="0"/>
              </a:spcAft>
              <a:buNone/>
            </a:pPr>
            <a:endParaRPr dirty="0">
              <a:latin typeface="Microsoft YaHei" panose="020B0503020204020204" pitchFamily="34" charset="-122"/>
              <a:ea typeface="Microsoft YaHei" panose="020B0503020204020204" pitchFamily="34" charset="-122"/>
            </a:endParaRPr>
          </a:p>
        </p:txBody>
      </p:sp>
      <p:sp>
        <p:nvSpPr>
          <p:cNvPr id="8" name="Google Shape;120;p16">
            <a:extLst>
              <a:ext uri="{FF2B5EF4-FFF2-40B4-BE49-F238E27FC236}">
                <a16:creationId xmlns:a16="http://schemas.microsoft.com/office/drawing/2014/main" id="{7F55CD9F-A891-4200-BF6D-77685FE2F911}"/>
              </a:ext>
            </a:extLst>
          </p:cNvPr>
          <p:cNvSpPr/>
          <p:nvPr/>
        </p:nvSpPr>
        <p:spPr>
          <a:xfrm>
            <a:off x="5173901" y="2584135"/>
            <a:ext cx="2453798" cy="1567375"/>
          </a:xfrm>
          <a:prstGeom prst="round2DiagRect">
            <a:avLst>
              <a:gd name="adj1" fmla="val 0"/>
              <a:gd name="adj2" fmla="val 17764"/>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icrosoft YaHei" panose="020B0503020204020204" pitchFamily="34" charset="-122"/>
              <a:ea typeface="Microsoft YaHei" panose="020B0503020204020204" pitchFamily="34" charset="-122"/>
            </a:endParaRPr>
          </a:p>
          <a:p>
            <a:pPr marL="0" lvl="0" indent="0" algn="l" rtl="0">
              <a:spcBef>
                <a:spcPts val="0"/>
              </a:spcBef>
              <a:spcAft>
                <a:spcPts val="0"/>
              </a:spcAft>
              <a:buNone/>
            </a:pPr>
            <a:endParaRPr>
              <a:latin typeface="Microsoft YaHei" panose="020B0503020204020204" pitchFamily="34" charset="-122"/>
              <a:ea typeface="Microsoft YaHei" panose="020B0503020204020204" pitchFamily="34" charset="-122"/>
            </a:endParaRPr>
          </a:p>
          <a:p>
            <a:pPr marL="0" lvl="0" indent="0" algn="l" rtl="0">
              <a:spcBef>
                <a:spcPts val="0"/>
              </a:spcBef>
              <a:spcAft>
                <a:spcPts val="0"/>
              </a:spcAft>
              <a:buNone/>
            </a:pPr>
            <a:endParaRPr>
              <a:latin typeface="Microsoft YaHei" panose="020B0503020204020204" pitchFamily="34" charset="-122"/>
              <a:ea typeface="Microsoft YaHei" panose="020B0503020204020204" pitchFamily="34" charset="-122"/>
            </a:endParaRPr>
          </a:p>
          <a:p>
            <a:pPr marL="0" lvl="0" indent="0" algn="l" rtl="0">
              <a:spcBef>
                <a:spcPts val="0"/>
              </a:spcBef>
              <a:spcAft>
                <a:spcPts val="0"/>
              </a:spcAft>
              <a:buNone/>
            </a:pPr>
            <a:endParaRPr>
              <a:latin typeface="Microsoft YaHei" panose="020B0503020204020204" pitchFamily="34" charset="-122"/>
              <a:ea typeface="Microsoft YaHei" panose="020B0503020204020204" pitchFamily="34" charset="-122"/>
            </a:endParaRPr>
          </a:p>
        </p:txBody>
      </p:sp>
      <p:sp>
        <p:nvSpPr>
          <p:cNvPr id="9" name="Google Shape;120;p16">
            <a:extLst>
              <a:ext uri="{FF2B5EF4-FFF2-40B4-BE49-F238E27FC236}">
                <a16:creationId xmlns:a16="http://schemas.microsoft.com/office/drawing/2014/main" id="{41346493-4EFD-471A-BD47-46EF5DDF6C2D}"/>
              </a:ext>
            </a:extLst>
          </p:cNvPr>
          <p:cNvSpPr/>
          <p:nvPr/>
        </p:nvSpPr>
        <p:spPr>
          <a:xfrm>
            <a:off x="7627699" y="2645312"/>
            <a:ext cx="2453798" cy="1567375"/>
          </a:xfrm>
          <a:prstGeom prst="round2DiagRect">
            <a:avLst>
              <a:gd name="adj1" fmla="val 0"/>
              <a:gd name="adj2" fmla="val 17764"/>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icrosoft YaHei" panose="020B0503020204020204" pitchFamily="34" charset="-122"/>
              <a:ea typeface="Microsoft YaHei" panose="020B0503020204020204" pitchFamily="34" charset="-122"/>
            </a:endParaRPr>
          </a:p>
          <a:p>
            <a:pPr marL="0" lvl="0" indent="0" algn="l" rtl="0">
              <a:spcBef>
                <a:spcPts val="0"/>
              </a:spcBef>
              <a:spcAft>
                <a:spcPts val="0"/>
              </a:spcAft>
              <a:buNone/>
            </a:pPr>
            <a:endParaRPr>
              <a:latin typeface="Microsoft YaHei" panose="020B0503020204020204" pitchFamily="34" charset="-122"/>
              <a:ea typeface="Microsoft YaHei" panose="020B0503020204020204" pitchFamily="34" charset="-122"/>
            </a:endParaRPr>
          </a:p>
          <a:p>
            <a:pPr marL="0" lvl="0" indent="0" algn="l" rtl="0">
              <a:spcBef>
                <a:spcPts val="0"/>
              </a:spcBef>
              <a:spcAft>
                <a:spcPts val="0"/>
              </a:spcAft>
              <a:buNone/>
            </a:pPr>
            <a:endParaRPr>
              <a:latin typeface="Microsoft YaHei" panose="020B0503020204020204" pitchFamily="34" charset="-122"/>
              <a:ea typeface="Microsoft YaHei" panose="020B0503020204020204" pitchFamily="34" charset="-122"/>
            </a:endParaRPr>
          </a:p>
          <a:p>
            <a:pPr marL="0" lvl="0" indent="0" algn="l" rtl="0">
              <a:spcBef>
                <a:spcPts val="0"/>
              </a:spcBef>
              <a:spcAft>
                <a:spcPts val="0"/>
              </a:spcAft>
              <a:buNone/>
            </a:pPr>
            <a:endParaRPr>
              <a:latin typeface="Microsoft YaHei" panose="020B0503020204020204" pitchFamily="34" charset="-122"/>
              <a:ea typeface="Microsoft YaHei" panose="020B0503020204020204" pitchFamily="34" charset="-122"/>
            </a:endParaRPr>
          </a:p>
        </p:txBody>
      </p:sp>
      <p:sp>
        <p:nvSpPr>
          <p:cNvPr id="10" name="TextBox 9">
            <a:extLst>
              <a:ext uri="{FF2B5EF4-FFF2-40B4-BE49-F238E27FC236}">
                <a16:creationId xmlns:a16="http://schemas.microsoft.com/office/drawing/2014/main" id="{A5789BCA-4902-40D8-9E00-68874CF974CE}"/>
              </a:ext>
            </a:extLst>
          </p:cNvPr>
          <p:cNvSpPr txBox="1"/>
          <p:nvPr/>
        </p:nvSpPr>
        <p:spPr>
          <a:xfrm>
            <a:off x="2871551" y="3029782"/>
            <a:ext cx="2150903" cy="584775"/>
          </a:xfrm>
          <a:prstGeom prst="rect">
            <a:avLst/>
          </a:prstGeom>
          <a:noFill/>
        </p:spPr>
        <p:txBody>
          <a:bodyPr wrap="square" rtlCol="0">
            <a:spAutoFit/>
          </a:bodyPr>
          <a:lstStyle/>
          <a:p>
            <a:pPr algn="ctr"/>
            <a:r>
              <a:rPr lang="en-US" sz="16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1.  CNN Architecture</a:t>
            </a:r>
          </a:p>
        </p:txBody>
      </p:sp>
      <p:sp>
        <p:nvSpPr>
          <p:cNvPr id="11" name="TextBox 10">
            <a:extLst>
              <a:ext uri="{FF2B5EF4-FFF2-40B4-BE49-F238E27FC236}">
                <a16:creationId xmlns:a16="http://schemas.microsoft.com/office/drawing/2014/main" id="{7E50C964-6BCF-48D5-83F5-319179DBF873}"/>
              </a:ext>
            </a:extLst>
          </p:cNvPr>
          <p:cNvSpPr txBox="1"/>
          <p:nvPr/>
        </p:nvSpPr>
        <p:spPr>
          <a:xfrm>
            <a:off x="5325349" y="3045034"/>
            <a:ext cx="2150903" cy="338554"/>
          </a:xfrm>
          <a:prstGeom prst="rect">
            <a:avLst/>
          </a:prstGeom>
          <a:noFill/>
        </p:spPr>
        <p:txBody>
          <a:bodyPr wrap="square" rtlCol="0">
            <a:spAutoFit/>
          </a:bodyPr>
          <a:lstStyle/>
          <a:p>
            <a:pPr algn="ctr"/>
            <a:r>
              <a:rPr lang="en-US" sz="16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2. DVFS</a:t>
            </a:r>
          </a:p>
        </p:txBody>
      </p:sp>
      <p:sp>
        <p:nvSpPr>
          <p:cNvPr id="12" name="TextBox 11">
            <a:extLst>
              <a:ext uri="{FF2B5EF4-FFF2-40B4-BE49-F238E27FC236}">
                <a16:creationId xmlns:a16="http://schemas.microsoft.com/office/drawing/2014/main" id="{6E31C60A-C6F4-454D-9E92-8C6379A6C471}"/>
              </a:ext>
            </a:extLst>
          </p:cNvPr>
          <p:cNvSpPr txBox="1"/>
          <p:nvPr/>
        </p:nvSpPr>
        <p:spPr>
          <a:xfrm>
            <a:off x="7745054" y="3147139"/>
            <a:ext cx="2150903" cy="338554"/>
          </a:xfrm>
          <a:prstGeom prst="rect">
            <a:avLst/>
          </a:prstGeom>
          <a:noFill/>
        </p:spPr>
        <p:txBody>
          <a:bodyPr wrap="square" rtlCol="0">
            <a:spAutoFit/>
          </a:bodyPr>
          <a:lstStyle/>
          <a:p>
            <a:pPr algn="ctr"/>
            <a:r>
              <a:rPr lang="en-US" sz="16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3. </a:t>
            </a:r>
            <a:r>
              <a:rPr lang="en-US" sz="1600" b="1"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Powecapping</a:t>
            </a:r>
            <a:endParaRPr lang="en-US" sz="16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grpSp>
        <p:nvGrpSpPr>
          <p:cNvPr id="13" name="Google Shape;123;p16">
            <a:extLst>
              <a:ext uri="{FF2B5EF4-FFF2-40B4-BE49-F238E27FC236}">
                <a16:creationId xmlns:a16="http://schemas.microsoft.com/office/drawing/2014/main" id="{8670D1EA-BBBE-4349-94DD-0CBCEE978BA3}"/>
              </a:ext>
            </a:extLst>
          </p:cNvPr>
          <p:cNvGrpSpPr/>
          <p:nvPr/>
        </p:nvGrpSpPr>
        <p:grpSpPr>
          <a:xfrm>
            <a:off x="4988963" y="3098895"/>
            <a:ext cx="369878" cy="415498"/>
            <a:chOff x="3157188" y="909150"/>
            <a:chExt cx="470400" cy="470400"/>
          </a:xfrm>
        </p:grpSpPr>
        <p:sp>
          <p:nvSpPr>
            <p:cNvPr id="14" name="Google Shape;124;p16">
              <a:extLst>
                <a:ext uri="{FF2B5EF4-FFF2-40B4-BE49-F238E27FC236}">
                  <a16:creationId xmlns:a16="http://schemas.microsoft.com/office/drawing/2014/main" id="{8FE58804-7DF4-403A-A09C-31830FBDC3E1}"/>
                </a:ext>
              </a:extLst>
            </p:cNvPr>
            <p:cNvSpPr/>
            <p:nvPr/>
          </p:nvSpPr>
          <p:spPr>
            <a:xfrm>
              <a:off x="3157188" y="909150"/>
              <a:ext cx="470400" cy="470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icrosoft YaHei" panose="020B0503020204020204" pitchFamily="34" charset="-122"/>
                <a:ea typeface="Microsoft YaHei" panose="020B0503020204020204" pitchFamily="34" charset="-122"/>
              </a:endParaRPr>
            </a:p>
          </p:txBody>
        </p:sp>
        <p:sp>
          <p:nvSpPr>
            <p:cNvPr id="15" name="Google Shape;125;p16">
              <a:extLst>
                <a:ext uri="{FF2B5EF4-FFF2-40B4-BE49-F238E27FC236}">
                  <a16:creationId xmlns:a16="http://schemas.microsoft.com/office/drawing/2014/main" id="{3164EE30-F7C5-419D-9D5F-8A2D5B7A4A31}"/>
                </a:ext>
              </a:extLst>
            </p:cNvPr>
            <p:cNvSpPr/>
            <p:nvPr/>
          </p:nvSpPr>
          <p:spPr>
            <a:xfrm>
              <a:off x="3243138" y="995100"/>
              <a:ext cx="298500" cy="298500"/>
            </a:xfrm>
            <a:prstGeom prst="mathPlus">
              <a:avLst>
                <a:gd name="adj1" fmla="val 9900"/>
              </a:avLst>
            </a:prstGeom>
            <a:solidFill>
              <a:srgbClr val="307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icrosoft YaHei" panose="020B0503020204020204" pitchFamily="34" charset="-122"/>
                <a:ea typeface="Microsoft YaHei" panose="020B0503020204020204" pitchFamily="34" charset="-122"/>
              </a:endParaRPr>
            </a:p>
          </p:txBody>
        </p:sp>
      </p:grpSp>
      <p:grpSp>
        <p:nvGrpSpPr>
          <p:cNvPr id="16" name="Google Shape;123;p16">
            <a:extLst>
              <a:ext uri="{FF2B5EF4-FFF2-40B4-BE49-F238E27FC236}">
                <a16:creationId xmlns:a16="http://schemas.microsoft.com/office/drawing/2014/main" id="{FC4F32E0-6F52-4AAB-A929-C0D37A3DE18A}"/>
              </a:ext>
            </a:extLst>
          </p:cNvPr>
          <p:cNvGrpSpPr/>
          <p:nvPr/>
        </p:nvGrpSpPr>
        <p:grpSpPr>
          <a:xfrm>
            <a:off x="7476252" y="3121222"/>
            <a:ext cx="369878" cy="415498"/>
            <a:chOff x="3157188" y="909150"/>
            <a:chExt cx="470400" cy="470400"/>
          </a:xfrm>
        </p:grpSpPr>
        <p:sp>
          <p:nvSpPr>
            <p:cNvPr id="17" name="Google Shape;124;p16">
              <a:extLst>
                <a:ext uri="{FF2B5EF4-FFF2-40B4-BE49-F238E27FC236}">
                  <a16:creationId xmlns:a16="http://schemas.microsoft.com/office/drawing/2014/main" id="{AFDD0101-1ED3-46A0-BFDF-C279BB2CDDA3}"/>
                </a:ext>
              </a:extLst>
            </p:cNvPr>
            <p:cNvSpPr/>
            <p:nvPr/>
          </p:nvSpPr>
          <p:spPr>
            <a:xfrm>
              <a:off x="3157188" y="909150"/>
              <a:ext cx="470400" cy="470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icrosoft YaHei" panose="020B0503020204020204" pitchFamily="34" charset="-122"/>
                <a:ea typeface="Microsoft YaHei" panose="020B0503020204020204" pitchFamily="34" charset="-122"/>
              </a:endParaRPr>
            </a:p>
          </p:txBody>
        </p:sp>
        <p:sp>
          <p:nvSpPr>
            <p:cNvPr id="18" name="Google Shape;125;p16">
              <a:extLst>
                <a:ext uri="{FF2B5EF4-FFF2-40B4-BE49-F238E27FC236}">
                  <a16:creationId xmlns:a16="http://schemas.microsoft.com/office/drawing/2014/main" id="{6FA93682-3E8D-412C-9C4B-8DA94BCF5325}"/>
                </a:ext>
              </a:extLst>
            </p:cNvPr>
            <p:cNvSpPr/>
            <p:nvPr/>
          </p:nvSpPr>
          <p:spPr>
            <a:xfrm>
              <a:off x="3243138" y="995100"/>
              <a:ext cx="298500" cy="298500"/>
            </a:xfrm>
            <a:prstGeom prst="mathPlus">
              <a:avLst>
                <a:gd name="adj1" fmla="val 9900"/>
              </a:avLst>
            </a:prstGeom>
            <a:solidFill>
              <a:srgbClr val="307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1134648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9E52AE7E-0CEB-48F7-2592-BAB706D8F6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7060"/>
            <a:ext cx="4572345" cy="6858000"/>
          </a:xfrm>
          <a:prstGeom prst="rect">
            <a:avLst/>
          </a:prstGeom>
        </p:spPr>
      </p:pic>
      <p:sp>
        <p:nvSpPr>
          <p:cNvPr id="8" name="矩形 7">
            <a:extLst>
              <a:ext uri="{FF2B5EF4-FFF2-40B4-BE49-F238E27FC236}">
                <a16:creationId xmlns:a16="http://schemas.microsoft.com/office/drawing/2014/main" id="{8A3E4C4B-F6CC-DD77-B339-AF9E99E94C71}"/>
              </a:ext>
            </a:extLst>
          </p:cNvPr>
          <p:cNvSpPr/>
          <p:nvPr/>
        </p:nvSpPr>
        <p:spPr>
          <a:xfrm>
            <a:off x="0" y="0"/>
            <a:ext cx="4572345" cy="6875060"/>
          </a:xfrm>
          <a:prstGeom prst="rect">
            <a:avLst/>
          </a:prstGeom>
          <a:solidFill>
            <a:srgbClr val="004EA2">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0" name="文本框 9">
            <a:extLst>
              <a:ext uri="{FF2B5EF4-FFF2-40B4-BE49-F238E27FC236}">
                <a16:creationId xmlns:a16="http://schemas.microsoft.com/office/drawing/2014/main" id="{6FB2C30D-21C4-597F-4445-3CA79796D284}"/>
              </a:ext>
            </a:extLst>
          </p:cNvPr>
          <p:cNvSpPr txBox="1"/>
          <p:nvPr/>
        </p:nvSpPr>
        <p:spPr>
          <a:xfrm>
            <a:off x="5738884" y="2828835"/>
            <a:ext cx="6509637" cy="1015663"/>
          </a:xfrm>
          <a:prstGeom prst="rect">
            <a:avLst/>
          </a:prstGeom>
          <a:noFill/>
        </p:spPr>
        <p:txBody>
          <a:bodyPr wrap="square" rtlCol="0">
            <a:spAutoFit/>
          </a:bodyPr>
          <a:lstStyle/>
          <a:p>
            <a:r>
              <a:rPr lang="en-US" altLang="zh-CN" sz="6000" b="1" dirty="0">
                <a:solidFill>
                  <a:srgbClr val="004EA2"/>
                </a:solidFill>
                <a:latin typeface="Microsoft YaHei" panose="020B0503020204020204" pitchFamily="34" charset="-122"/>
                <a:ea typeface="Microsoft YaHei" panose="020B0503020204020204" pitchFamily="34" charset="-122"/>
                <a:cs typeface="Times New Roman" panose="02020603050405020304" pitchFamily="18" charset="0"/>
              </a:rPr>
              <a:t>Introduction</a:t>
            </a:r>
            <a:endParaRPr lang="zh-CN" altLang="en-US" sz="6000" b="1" dirty="0">
              <a:solidFill>
                <a:srgbClr val="004EA2"/>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4" name="文本框 3">
            <a:extLst>
              <a:ext uri="{FF2B5EF4-FFF2-40B4-BE49-F238E27FC236}">
                <a16:creationId xmlns:a16="http://schemas.microsoft.com/office/drawing/2014/main" id="{35A44009-11ED-45F9-067E-86F2E88EDBCD}"/>
              </a:ext>
            </a:extLst>
          </p:cNvPr>
          <p:cNvSpPr txBox="1"/>
          <p:nvPr/>
        </p:nvSpPr>
        <p:spPr>
          <a:xfrm>
            <a:off x="2380856" y="2568897"/>
            <a:ext cx="2191489" cy="1754326"/>
          </a:xfrm>
          <a:prstGeom prst="rect">
            <a:avLst/>
          </a:prstGeom>
          <a:noFill/>
        </p:spPr>
        <p:txBody>
          <a:bodyPr wrap="square" rtlCol="0">
            <a:spAutoFit/>
          </a:bodyPr>
          <a:lstStyle/>
          <a:p>
            <a:pPr algn="r"/>
            <a:r>
              <a:rPr lang="en-US" altLang="zh-CN" sz="5400" b="1" spc="3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PART 01</a:t>
            </a:r>
            <a:endParaRPr lang="zh-CN" altLang="en-US" sz="5400" b="1" spc="3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2" name="文本框 11">
            <a:extLst>
              <a:ext uri="{FF2B5EF4-FFF2-40B4-BE49-F238E27FC236}">
                <a16:creationId xmlns:a16="http://schemas.microsoft.com/office/drawing/2014/main" id="{3B6FB99B-267B-3183-32F2-E3172B2BF606}"/>
              </a:ext>
            </a:extLst>
          </p:cNvPr>
          <p:cNvSpPr txBox="1"/>
          <p:nvPr/>
        </p:nvSpPr>
        <p:spPr>
          <a:xfrm>
            <a:off x="5738884" y="3844498"/>
            <a:ext cx="6093724" cy="646331"/>
          </a:xfrm>
          <a:prstGeom prst="rect">
            <a:avLst/>
          </a:prstGeom>
          <a:noFill/>
        </p:spPr>
        <p:txBody>
          <a:bodyPr wrap="square">
            <a:spAutoFit/>
          </a:bodyPr>
          <a:lstStyle/>
          <a:p>
            <a:r>
              <a:rPr lang="en-US" sz="1800" b="0" i="0" u="none" strike="noStrike" baseline="0" dirty="0">
                <a:solidFill>
                  <a:srgbClr val="000000"/>
                </a:solidFill>
                <a:latin typeface="Calibri" panose="020F0502020204030204" pitchFamily="34" charset="0"/>
              </a:rPr>
              <a:t>Energy Efficiency Analysis and Optimization of A Typical Deep Learning Application </a:t>
            </a:r>
            <a:r>
              <a:rPr lang="en-US" altLang="zh-CN" sz="1600" dirty="0">
                <a:latin typeface="Microsoft YaHei" panose="020B0503020204020204" pitchFamily="34" charset="-122"/>
                <a:ea typeface="Microsoft YaHei" panose="020B0503020204020204" pitchFamily="34" charset="-122"/>
                <a:cs typeface="Times New Roman" panose="02020603050405020304" pitchFamily="18" charset="0"/>
              </a:rPr>
              <a:t>and Thesis Objective</a:t>
            </a:r>
            <a:endParaRPr lang="zh-CN" altLang="en-US" sz="1600"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3" name="矩形 12">
            <a:extLst>
              <a:ext uri="{FF2B5EF4-FFF2-40B4-BE49-F238E27FC236}">
                <a16:creationId xmlns:a16="http://schemas.microsoft.com/office/drawing/2014/main" id="{66C3A2E7-A75F-3891-3499-AB1A9437CEC6}"/>
              </a:ext>
            </a:extLst>
          </p:cNvPr>
          <p:cNvSpPr/>
          <p:nvPr/>
        </p:nvSpPr>
        <p:spPr>
          <a:xfrm>
            <a:off x="5505851" y="2941320"/>
            <a:ext cx="109183" cy="1158240"/>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4" name="矩形 13">
            <a:extLst>
              <a:ext uri="{FF2B5EF4-FFF2-40B4-BE49-F238E27FC236}">
                <a16:creationId xmlns:a16="http://schemas.microsoft.com/office/drawing/2014/main" id="{B5A8826E-60B6-D1C4-4E88-ABFF1A2A1BBF}"/>
              </a:ext>
            </a:extLst>
          </p:cNvPr>
          <p:cNvSpPr/>
          <p:nvPr/>
        </p:nvSpPr>
        <p:spPr>
          <a:xfrm>
            <a:off x="2258022" y="2133600"/>
            <a:ext cx="2649257" cy="2499360"/>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997427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任意多边形: 形状 61">
            <a:extLst>
              <a:ext uri="{FF2B5EF4-FFF2-40B4-BE49-F238E27FC236}">
                <a16:creationId xmlns:a16="http://schemas.microsoft.com/office/drawing/2014/main" id="{E6BA6C41-9783-9EA1-C269-821FD93E7069}"/>
              </a:ext>
            </a:extLst>
          </p:cNvPr>
          <p:cNvSpPr/>
          <p:nvPr/>
        </p:nvSpPr>
        <p:spPr>
          <a:xfrm>
            <a:off x="0" y="0"/>
            <a:ext cx="12192000" cy="6858000"/>
          </a:xfrm>
          <a:custGeom>
            <a:avLst/>
            <a:gdLst>
              <a:gd name="connsiteX0" fmla="*/ 351601 w 12192000"/>
              <a:gd name="connsiteY0" fmla="*/ 106680 h 6858000"/>
              <a:gd name="connsiteX1" fmla="*/ 106680 w 12192000"/>
              <a:gd name="connsiteY1" fmla="*/ 351601 h 6858000"/>
              <a:gd name="connsiteX2" fmla="*/ 106680 w 12192000"/>
              <a:gd name="connsiteY2" fmla="*/ 6506399 h 6858000"/>
              <a:gd name="connsiteX3" fmla="*/ 351601 w 12192000"/>
              <a:gd name="connsiteY3" fmla="*/ 6751320 h 6858000"/>
              <a:gd name="connsiteX4" fmla="*/ 11840399 w 12192000"/>
              <a:gd name="connsiteY4" fmla="*/ 6751320 h 6858000"/>
              <a:gd name="connsiteX5" fmla="*/ 12085320 w 12192000"/>
              <a:gd name="connsiteY5" fmla="*/ 6506399 h 6858000"/>
              <a:gd name="connsiteX6" fmla="*/ 12085320 w 12192000"/>
              <a:gd name="connsiteY6" fmla="*/ 351601 h 6858000"/>
              <a:gd name="connsiteX7" fmla="*/ 11840399 w 12192000"/>
              <a:gd name="connsiteY7" fmla="*/ 10668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351601" y="106680"/>
                </a:moveTo>
                <a:cubicBezTo>
                  <a:pt x="216335" y="106680"/>
                  <a:pt x="106680" y="216335"/>
                  <a:pt x="106680" y="351601"/>
                </a:cubicBezTo>
                <a:lnTo>
                  <a:pt x="106680" y="6506399"/>
                </a:lnTo>
                <a:cubicBezTo>
                  <a:pt x="106680" y="6641665"/>
                  <a:pt x="216335" y="6751320"/>
                  <a:pt x="351601" y="6751320"/>
                </a:cubicBezTo>
                <a:lnTo>
                  <a:pt x="11840399" y="6751320"/>
                </a:lnTo>
                <a:cubicBezTo>
                  <a:pt x="11975665" y="6751320"/>
                  <a:pt x="12085320" y="6641665"/>
                  <a:pt x="12085320" y="6506399"/>
                </a:cubicBezTo>
                <a:lnTo>
                  <a:pt x="12085320" y="351601"/>
                </a:lnTo>
                <a:cubicBezTo>
                  <a:pt x="12085320" y="216335"/>
                  <a:pt x="11975665" y="106680"/>
                  <a:pt x="11840399" y="106680"/>
                </a:cubicBezTo>
                <a:close/>
                <a:moveTo>
                  <a:pt x="0" y="0"/>
                </a:moveTo>
                <a:lnTo>
                  <a:pt x="12192000" y="0"/>
                </a:lnTo>
                <a:lnTo>
                  <a:pt x="12192000" y="6858000"/>
                </a:lnTo>
                <a:lnTo>
                  <a:pt x="0" y="6858000"/>
                </a:lnTo>
                <a:close/>
              </a:path>
            </a:pathLst>
          </a:custGeom>
          <a:solidFill>
            <a:srgbClr val="004EA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63" name="图片 62">
            <a:extLst>
              <a:ext uri="{FF2B5EF4-FFF2-40B4-BE49-F238E27FC236}">
                <a16:creationId xmlns:a16="http://schemas.microsoft.com/office/drawing/2014/main" id="{256369E7-6985-E65F-A489-589D2E28D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4156" y="636429"/>
            <a:ext cx="2490986" cy="461665"/>
          </a:xfrm>
          <a:prstGeom prst="rect">
            <a:avLst/>
          </a:prstGeom>
        </p:spPr>
      </p:pic>
      <p:sp>
        <p:nvSpPr>
          <p:cNvPr id="65" name="文本框 64">
            <a:extLst>
              <a:ext uri="{FF2B5EF4-FFF2-40B4-BE49-F238E27FC236}">
                <a16:creationId xmlns:a16="http://schemas.microsoft.com/office/drawing/2014/main" id="{3F950CA1-376A-F44C-E034-E32A9BE19BF9}"/>
              </a:ext>
            </a:extLst>
          </p:cNvPr>
          <p:cNvSpPr txBox="1"/>
          <p:nvPr/>
        </p:nvSpPr>
        <p:spPr>
          <a:xfrm>
            <a:off x="998585" y="605651"/>
            <a:ext cx="8370267" cy="523220"/>
          </a:xfrm>
          <a:prstGeom prst="rect">
            <a:avLst/>
          </a:prstGeom>
          <a:noFill/>
        </p:spPr>
        <p:txBody>
          <a:bodyPr wrap="square">
            <a:spAutoFit/>
          </a:bodyPr>
          <a:lstStyle/>
          <a:p>
            <a:r>
              <a:rPr lang="en-US" altLang="zh-CN" sz="2800" b="1" dirty="0">
                <a:solidFill>
                  <a:srgbClr val="004EA2"/>
                </a:solidFill>
                <a:latin typeface="Microsoft YaHei" panose="020B0503020204020204" pitchFamily="34" charset="-122"/>
                <a:ea typeface="Microsoft YaHei" panose="020B0503020204020204" pitchFamily="34" charset="-122"/>
                <a:cs typeface="Times New Roman" panose="02020603050405020304" pitchFamily="18" charset="0"/>
              </a:rPr>
              <a:t>5.4 Analysis</a:t>
            </a:r>
            <a:endParaRPr lang="zh-CN" altLang="en-US" sz="2800" b="1" dirty="0">
              <a:solidFill>
                <a:srgbClr val="004EA2"/>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66" name="矩形 65">
            <a:extLst>
              <a:ext uri="{FF2B5EF4-FFF2-40B4-BE49-F238E27FC236}">
                <a16:creationId xmlns:a16="http://schemas.microsoft.com/office/drawing/2014/main" id="{539CD134-D907-5D86-2ADA-DDF9F97CC7E9}"/>
              </a:ext>
            </a:extLst>
          </p:cNvPr>
          <p:cNvSpPr/>
          <p:nvPr/>
        </p:nvSpPr>
        <p:spPr>
          <a:xfrm flipH="1">
            <a:off x="939648" y="700574"/>
            <a:ext cx="58937" cy="333374"/>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7" name="TextBox 6">
            <a:extLst>
              <a:ext uri="{FF2B5EF4-FFF2-40B4-BE49-F238E27FC236}">
                <a16:creationId xmlns:a16="http://schemas.microsoft.com/office/drawing/2014/main" id="{C08D0D28-09B9-759C-0C55-4503B7CBB691}"/>
              </a:ext>
            </a:extLst>
          </p:cNvPr>
          <p:cNvSpPr txBox="1"/>
          <p:nvPr/>
        </p:nvSpPr>
        <p:spPr>
          <a:xfrm>
            <a:off x="939648" y="1282390"/>
            <a:ext cx="10615494" cy="3970318"/>
          </a:xfrm>
          <a:prstGeom prst="rect">
            <a:avLst/>
          </a:prstGeom>
          <a:noFill/>
        </p:spPr>
        <p:txBody>
          <a:bodyPr wrap="square" rtlCol="0">
            <a:spAutoFit/>
          </a:bodyPr>
          <a:lstStyle/>
          <a:p>
            <a:r>
              <a:rPr lang="en-US" sz="1800" b="0" i="0" u="none" strike="noStrike" baseline="0" dirty="0">
                <a:solidFill>
                  <a:srgbClr val="000000"/>
                </a:solidFill>
                <a:latin typeface="Times New Roman" panose="02020603050405020304" pitchFamily="18" charset="0"/>
              </a:rPr>
              <a:t>It can be observed that as the power limit of the CPU continues to decrease, the power and energy of the CPU is also continuously </a:t>
            </a:r>
            <a:r>
              <a:rPr lang="en-US" sz="1800" b="0" i="0" u="none" strike="noStrike" baseline="0" dirty="0" err="1">
                <a:solidFill>
                  <a:srgbClr val="000000"/>
                </a:solidFill>
                <a:latin typeface="Times New Roman" panose="02020603050405020304" pitchFamily="18" charset="0"/>
              </a:rPr>
              <a:t>reduced.The</a:t>
            </a:r>
            <a:r>
              <a:rPr lang="en-US" sz="1800" b="0" i="0" u="none" strike="noStrike" baseline="0" dirty="0">
                <a:solidFill>
                  <a:srgbClr val="000000"/>
                </a:solidFill>
                <a:latin typeface="Times New Roman" panose="02020603050405020304" pitchFamily="18" charset="0"/>
              </a:rPr>
              <a:t> pressure on GPU increased gradually then GPU starts to take more load to maintain a balance while the power of the DRAM remain unchanged .</a:t>
            </a:r>
          </a:p>
          <a:p>
            <a:endParaRPr lang="en-US"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Here we can see that when CPU power cap is 60 modelM3 needs 19131.00 seconds to complete the CNN program but when the CPU power cap is 50 modelM3 is 18451.00 s.</a:t>
            </a:r>
          </a:p>
          <a:p>
            <a:endParaRPr lang="en-US"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 In this situation we can see from comparing the above tables that when CPU is power </a:t>
            </a:r>
            <a:r>
              <a:rPr lang="en-US" sz="1800" b="0" i="0" u="none" strike="noStrike" baseline="0" dirty="0" err="1">
                <a:solidFill>
                  <a:srgbClr val="000000"/>
                </a:solidFill>
                <a:latin typeface="Times New Roman" panose="02020603050405020304" pitchFamily="18" charset="0"/>
              </a:rPr>
              <a:t>cappped</a:t>
            </a:r>
            <a:r>
              <a:rPr lang="en-US" sz="1800" b="0" i="0" u="none" strike="noStrike" baseline="0" dirty="0">
                <a:solidFill>
                  <a:srgbClr val="000000"/>
                </a:solidFill>
                <a:latin typeface="Times New Roman" panose="02020603050405020304" pitchFamily="18" charset="0"/>
              </a:rPr>
              <a:t> to GPU start to take more load which increase the GPU utilization 20-30% from 6-12% this can be analyze by </a:t>
            </a:r>
            <a:r>
              <a:rPr lang="en-US" sz="1800" b="0" i="0" u="none" strike="noStrike" baseline="0" dirty="0" err="1">
                <a:solidFill>
                  <a:srgbClr val="000000"/>
                </a:solidFill>
                <a:latin typeface="Times New Roman" panose="02020603050405020304" pitchFamily="18" charset="0"/>
              </a:rPr>
              <a:t>nvitop</a:t>
            </a:r>
            <a:r>
              <a:rPr lang="en-US" sz="1800" b="0" i="0" u="none" strike="noStrike" baseline="0" dirty="0">
                <a:solidFill>
                  <a:srgbClr val="000000"/>
                </a:solidFill>
                <a:latin typeface="Times New Roman" panose="02020603050405020304" pitchFamily="18" charset="0"/>
              </a:rPr>
              <a:t> tools(</a:t>
            </a:r>
            <a:r>
              <a:rPr lang="en-US" sz="1800" b="0" i="0" u="none" strike="noStrike" baseline="0" dirty="0" err="1">
                <a:solidFill>
                  <a:srgbClr val="000000"/>
                </a:solidFill>
                <a:latin typeface="Times New Roman" panose="02020603050405020304" pitchFamily="18" charset="0"/>
              </a:rPr>
              <a:t>nvidia-smi</a:t>
            </a:r>
            <a:r>
              <a:rPr lang="en-US" sz="1800" b="0" i="0" u="none" strike="noStrike" baseline="0" dirty="0">
                <a:solidFill>
                  <a:srgbClr val="000000"/>
                </a:solidFill>
                <a:latin typeface="Times New Roman" panose="02020603050405020304" pitchFamily="18" charset="0"/>
              </a:rPr>
              <a:t>).If we reduce the </a:t>
            </a:r>
            <a:r>
              <a:rPr lang="en-US" sz="1800" b="0" i="0" u="none" strike="noStrike" baseline="0" dirty="0" err="1">
                <a:solidFill>
                  <a:srgbClr val="000000"/>
                </a:solidFill>
                <a:latin typeface="Times New Roman" panose="02020603050405020304" pitchFamily="18" charset="0"/>
              </a:rPr>
              <a:t>powercap</a:t>
            </a:r>
            <a:r>
              <a:rPr lang="en-US" sz="1800" b="0" i="0" u="none" strike="noStrike" baseline="0" dirty="0">
                <a:solidFill>
                  <a:srgbClr val="000000"/>
                </a:solidFill>
                <a:latin typeface="Times New Roman" panose="02020603050405020304" pitchFamily="18" charset="0"/>
              </a:rPr>
              <a:t> further more than 40 then GPU and CPU start to consume more power and takes more time to execute the program. </a:t>
            </a:r>
          </a:p>
          <a:p>
            <a:endParaRPr lang="en-US"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This phenomenon is evident for other two model M5 and M7. Therefore we can say that setting the CPU </a:t>
            </a:r>
            <a:r>
              <a:rPr lang="en-US" sz="1800" b="0" i="0" u="none" strike="noStrike" baseline="0" dirty="0" err="1">
                <a:solidFill>
                  <a:srgbClr val="000000"/>
                </a:solidFill>
                <a:latin typeface="Times New Roman" panose="02020603050405020304" pitchFamily="18" charset="0"/>
              </a:rPr>
              <a:t>powercap</a:t>
            </a:r>
            <a:r>
              <a:rPr lang="en-US" sz="1800" b="0" i="0" u="none" strike="noStrike" baseline="0" dirty="0">
                <a:solidFill>
                  <a:srgbClr val="000000"/>
                </a:solidFill>
                <a:latin typeface="Times New Roman" panose="02020603050405020304" pitchFamily="18" charset="0"/>
              </a:rPr>
              <a:t> at 40 is the most optimal under this condition</a:t>
            </a:r>
            <a:endParaRPr lang="en-US" dirty="0"/>
          </a:p>
        </p:txBody>
      </p:sp>
    </p:spTree>
    <p:extLst>
      <p:ext uri="{BB962C8B-B14F-4D97-AF65-F5344CB8AC3E}">
        <p14:creationId xmlns:p14="http://schemas.microsoft.com/office/powerpoint/2010/main" val="9542290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任意多边形: 形状 61">
            <a:extLst>
              <a:ext uri="{FF2B5EF4-FFF2-40B4-BE49-F238E27FC236}">
                <a16:creationId xmlns:a16="http://schemas.microsoft.com/office/drawing/2014/main" id="{E6BA6C41-9783-9EA1-C269-821FD93E7069}"/>
              </a:ext>
            </a:extLst>
          </p:cNvPr>
          <p:cNvSpPr/>
          <p:nvPr/>
        </p:nvSpPr>
        <p:spPr>
          <a:xfrm>
            <a:off x="0" y="0"/>
            <a:ext cx="12192000" cy="6858000"/>
          </a:xfrm>
          <a:custGeom>
            <a:avLst/>
            <a:gdLst>
              <a:gd name="connsiteX0" fmla="*/ 351601 w 12192000"/>
              <a:gd name="connsiteY0" fmla="*/ 106680 h 6858000"/>
              <a:gd name="connsiteX1" fmla="*/ 106680 w 12192000"/>
              <a:gd name="connsiteY1" fmla="*/ 351601 h 6858000"/>
              <a:gd name="connsiteX2" fmla="*/ 106680 w 12192000"/>
              <a:gd name="connsiteY2" fmla="*/ 6506399 h 6858000"/>
              <a:gd name="connsiteX3" fmla="*/ 351601 w 12192000"/>
              <a:gd name="connsiteY3" fmla="*/ 6751320 h 6858000"/>
              <a:gd name="connsiteX4" fmla="*/ 11840399 w 12192000"/>
              <a:gd name="connsiteY4" fmla="*/ 6751320 h 6858000"/>
              <a:gd name="connsiteX5" fmla="*/ 12085320 w 12192000"/>
              <a:gd name="connsiteY5" fmla="*/ 6506399 h 6858000"/>
              <a:gd name="connsiteX6" fmla="*/ 12085320 w 12192000"/>
              <a:gd name="connsiteY6" fmla="*/ 351601 h 6858000"/>
              <a:gd name="connsiteX7" fmla="*/ 11840399 w 12192000"/>
              <a:gd name="connsiteY7" fmla="*/ 10668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351601" y="106680"/>
                </a:moveTo>
                <a:cubicBezTo>
                  <a:pt x="216335" y="106680"/>
                  <a:pt x="106680" y="216335"/>
                  <a:pt x="106680" y="351601"/>
                </a:cubicBezTo>
                <a:lnTo>
                  <a:pt x="106680" y="6506399"/>
                </a:lnTo>
                <a:cubicBezTo>
                  <a:pt x="106680" y="6641665"/>
                  <a:pt x="216335" y="6751320"/>
                  <a:pt x="351601" y="6751320"/>
                </a:cubicBezTo>
                <a:lnTo>
                  <a:pt x="11840399" y="6751320"/>
                </a:lnTo>
                <a:cubicBezTo>
                  <a:pt x="11975665" y="6751320"/>
                  <a:pt x="12085320" y="6641665"/>
                  <a:pt x="12085320" y="6506399"/>
                </a:cubicBezTo>
                <a:lnTo>
                  <a:pt x="12085320" y="351601"/>
                </a:lnTo>
                <a:cubicBezTo>
                  <a:pt x="12085320" y="216335"/>
                  <a:pt x="11975665" y="106680"/>
                  <a:pt x="11840399" y="106680"/>
                </a:cubicBezTo>
                <a:close/>
                <a:moveTo>
                  <a:pt x="0" y="0"/>
                </a:moveTo>
                <a:lnTo>
                  <a:pt x="12192000" y="0"/>
                </a:lnTo>
                <a:lnTo>
                  <a:pt x="12192000" y="6858000"/>
                </a:lnTo>
                <a:lnTo>
                  <a:pt x="0" y="6858000"/>
                </a:lnTo>
                <a:close/>
              </a:path>
            </a:pathLst>
          </a:custGeom>
          <a:solidFill>
            <a:srgbClr val="004EA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63" name="图片 62">
            <a:extLst>
              <a:ext uri="{FF2B5EF4-FFF2-40B4-BE49-F238E27FC236}">
                <a16:creationId xmlns:a16="http://schemas.microsoft.com/office/drawing/2014/main" id="{256369E7-6985-E65F-A489-589D2E28D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4156" y="636429"/>
            <a:ext cx="2490986" cy="461665"/>
          </a:xfrm>
          <a:prstGeom prst="rect">
            <a:avLst/>
          </a:prstGeom>
        </p:spPr>
      </p:pic>
      <p:sp>
        <p:nvSpPr>
          <p:cNvPr id="65" name="文本框 64">
            <a:extLst>
              <a:ext uri="{FF2B5EF4-FFF2-40B4-BE49-F238E27FC236}">
                <a16:creationId xmlns:a16="http://schemas.microsoft.com/office/drawing/2014/main" id="{3F950CA1-376A-F44C-E034-E32A9BE19BF9}"/>
              </a:ext>
            </a:extLst>
          </p:cNvPr>
          <p:cNvSpPr txBox="1"/>
          <p:nvPr/>
        </p:nvSpPr>
        <p:spPr>
          <a:xfrm>
            <a:off x="998585" y="605651"/>
            <a:ext cx="8370267" cy="523220"/>
          </a:xfrm>
          <a:prstGeom prst="rect">
            <a:avLst/>
          </a:prstGeom>
          <a:noFill/>
        </p:spPr>
        <p:txBody>
          <a:bodyPr wrap="square">
            <a:spAutoFit/>
          </a:bodyPr>
          <a:lstStyle/>
          <a:p>
            <a:r>
              <a:rPr lang="en-US" altLang="zh-CN" sz="2800" b="1" dirty="0">
                <a:solidFill>
                  <a:srgbClr val="004EA2"/>
                </a:solidFill>
                <a:latin typeface="Microsoft YaHei" panose="020B0503020204020204" pitchFamily="34" charset="-122"/>
                <a:ea typeface="Microsoft YaHei" panose="020B0503020204020204" pitchFamily="34" charset="-122"/>
                <a:cs typeface="Times New Roman" panose="02020603050405020304" pitchFamily="18" charset="0"/>
              </a:rPr>
              <a:t>5.5 GPU Power Capping</a:t>
            </a:r>
            <a:endParaRPr lang="zh-CN" altLang="en-US" sz="2800" b="1" dirty="0">
              <a:solidFill>
                <a:srgbClr val="004EA2"/>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66" name="矩形 65">
            <a:extLst>
              <a:ext uri="{FF2B5EF4-FFF2-40B4-BE49-F238E27FC236}">
                <a16:creationId xmlns:a16="http://schemas.microsoft.com/office/drawing/2014/main" id="{539CD134-D907-5D86-2ADA-DDF9F97CC7E9}"/>
              </a:ext>
            </a:extLst>
          </p:cNvPr>
          <p:cNvSpPr/>
          <p:nvPr/>
        </p:nvSpPr>
        <p:spPr>
          <a:xfrm flipH="1">
            <a:off x="939648" y="700574"/>
            <a:ext cx="58937" cy="333374"/>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7" name="TextBox 6">
            <a:extLst>
              <a:ext uri="{FF2B5EF4-FFF2-40B4-BE49-F238E27FC236}">
                <a16:creationId xmlns:a16="http://schemas.microsoft.com/office/drawing/2014/main" id="{C08D0D28-09B9-759C-0C55-4503B7CBB691}"/>
              </a:ext>
            </a:extLst>
          </p:cNvPr>
          <p:cNvSpPr txBox="1"/>
          <p:nvPr/>
        </p:nvSpPr>
        <p:spPr>
          <a:xfrm>
            <a:off x="939648" y="1282390"/>
            <a:ext cx="10615494" cy="923330"/>
          </a:xfrm>
          <a:prstGeom prst="rect">
            <a:avLst/>
          </a:prstGeom>
          <a:noFill/>
        </p:spPr>
        <p:txBody>
          <a:bodyPr wrap="square" rtlCol="0">
            <a:spAutoFit/>
          </a:bodyPr>
          <a:lstStyle/>
          <a:p>
            <a:r>
              <a:rPr lang="en-US" sz="1800" b="0" i="0" u="none" strike="noStrike" baseline="0" dirty="0">
                <a:solidFill>
                  <a:srgbClr val="000000"/>
                </a:solidFill>
                <a:latin typeface="Times New Roman" panose="02020603050405020304" pitchFamily="18" charset="0"/>
              </a:rPr>
              <a:t>The CNN model operation table of performance, conservative, </a:t>
            </a:r>
            <a:r>
              <a:rPr lang="en-US" sz="1800" b="0" i="0" u="none" strike="noStrike" baseline="0" dirty="0" err="1">
                <a:solidFill>
                  <a:srgbClr val="000000"/>
                </a:solidFill>
                <a:latin typeface="Times New Roman" panose="02020603050405020304" pitchFamily="18" charset="0"/>
              </a:rPr>
              <a:t>ondemand</a:t>
            </a:r>
            <a:r>
              <a:rPr lang="en-US" sz="1800" b="0" i="0" u="none" strike="noStrike" baseline="0" dirty="0">
                <a:solidFill>
                  <a:srgbClr val="000000"/>
                </a:solidFill>
                <a:latin typeface="Times New Roman" panose="02020603050405020304" pitchFamily="18" charset="0"/>
              </a:rPr>
              <a:t>, </a:t>
            </a:r>
            <a:r>
              <a:rPr lang="en-US" sz="1800" b="0" i="0" u="none" strike="noStrike" baseline="0" dirty="0" err="1">
                <a:solidFill>
                  <a:srgbClr val="000000"/>
                </a:solidFill>
                <a:latin typeface="Times New Roman" panose="02020603050405020304" pitchFamily="18" charset="0"/>
              </a:rPr>
              <a:t>powersave</a:t>
            </a:r>
            <a:r>
              <a:rPr lang="en-US" sz="1800" b="0" i="0" u="none" strike="noStrike" baseline="0" dirty="0">
                <a:solidFill>
                  <a:srgbClr val="000000"/>
                </a:solidFill>
                <a:latin typeface="Times New Roman" panose="02020603050405020304" pitchFamily="18" charset="0"/>
              </a:rPr>
              <a:t>, and </a:t>
            </a:r>
            <a:r>
              <a:rPr lang="en-US" sz="1800" b="0" i="0" u="none" strike="noStrike" baseline="0" dirty="0" err="1">
                <a:solidFill>
                  <a:srgbClr val="000000"/>
                </a:solidFill>
                <a:latin typeface="Times New Roman" panose="02020603050405020304" pitchFamily="18" charset="0"/>
              </a:rPr>
              <a:t>userspace</a:t>
            </a:r>
            <a:r>
              <a:rPr lang="en-US" sz="1800" b="0" i="0" u="none" strike="noStrike" baseline="0" dirty="0">
                <a:solidFill>
                  <a:srgbClr val="000000"/>
                </a:solidFill>
                <a:latin typeface="Times New Roman" panose="02020603050405020304" pitchFamily="18" charset="0"/>
              </a:rPr>
              <a:t> (800KHz) respectively and the CPU power limit is 60 Watt, the DRAM power limit is 12Watt and GPU was set to 250 Watt (Default) where we used, </a:t>
            </a:r>
            <a:r>
              <a:rPr lang="en-US" sz="1800" b="0" i="0" u="none" strike="noStrike" baseline="0" dirty="0" err="1">
                <a:solidFill>
                  <a:srgbClr val="000000"/>
                </a:solidFill>
                <a:latin typeface="Times New Roman" panose="02020603050405020304" pitchFamily="18" charset="0"/>
              </a:rPr>
              <a:t>batch_size</a:t>
            </a:r>
            <a:r>
              <a:rPr lang="en-US" sz="1800" b="0" i="0" u="none" strike="noStrike" baseline="0" dirty="0">
                <a:solidFill>
                  <a:srgbClr val="000000"/>
                </a:solidFill>
                <a:latin typeface="Times New Roman" panose="02020603050405020304" pitchFamily="18" charset="0"/>
              </a:rPr>
              <a:t>=120 for training</a:t>
            </a:r>
            <a:endParaRPr lang="en-US" dirty="0"/>
          </a:p>
        </p:txBody>
      </p:sp>
      <p:pic>
        <p:nvPicPr>
          <p:cNvPr id="3" name="Picture 2">
            <a:extLst>
              <a:ext uri="{FF2B5EF4-FFF2-40B4-BE49-F238E27FC236}">
                <a16:creationId xmlns:a16="http://schemas.microsoft.com/office/drawing/2014/main" id="{E40CDE20-E1BF-DC5F-EBA1-2DC0C4AC8DF2}"/>
              </a:ext>
            </a:extLst>
          </p:cNvPr>
          <p:cNvPicPr>
            <a:picLocks noChangeAspect="1"/>
          </p:cNvPicPr>
          <p:nvPr/>
        </p:nvPicPr>
        <p:blipFill>
          <a:blip r:embed="rId3"/>
          <a:stretch>
            <a:fillRect/>
          </a:stretch>
        </p:blipFill>
        <p:spPr>
          <a:xfrm>
            <a:off x="2818151" y="2205720"/>
            <a:ext cx="7555041" cy="4343776"/>
          </a:xfrm>
          <a:prstGeom prst="rect">
            <a:avLst/>
          </a:prstGeom>
        </p:spPr>
      </p:pic>
    </p:spTree>
    <p:extLst>
      <p:ext uri="{BB962C8B-B14F-4D97-AF65-F5344CB8AC3E}">
        <p14:creationId xmlns:p14="http://schemas.microsoft.com/office/powerpoint/2010/main" val="957026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任意多边形: 形状 61">
            <a:extLst>
              <a:ext uri="{FF2B5EF4-FFF2-40B4-BE49-F238E27FC236}">
                <a16:creationId xmlns:a16="http://schemas.microsoft.com/office/drawing/2014/main" id="{E6BA6C41-9783-9EA1-C269-821FD93E7069}"/>
              </a:ext>
            </a:extLst>
          </p:cNvPr>
          <p:cNvSpPr/>
          <p:nvPr/>
        </p:nvSpPr>
        <p:spPr>
          <a:xfrm>
            <a:off x="0" y="0"/>
            <a:ext cx="12192000" cy="6858000"/>
          </a:xfrm>
          <a:custGeom>
            <a:avLst/>
            <a:gdLst>
              <a:gd name="connsiteX0" fmla="*/ 351601 w 12192000"/>
              <a:gd name="connsiteY0" fmla="*/ 106680 h 6858000"/>
              <a:gd name="connsiteX1" fmla="*/ 106680 w 12192000"/>
              <a:gd name="connsiteY1" fmla="*/ 351601 h 6858000"/>
              <a:gd name="connsiteX2" fmla="*/ 106680 w 12192000"/>
              <a:gd name="connsiteY2" fmla="*/ 6506399 h 6858000"/>
              <a:gd name="connsiteX3" fmla="*/ 351601 w 12192000"/>
              <a:gd name="connsiteY3" fmla="*/ 6751320 h 6858000"/>
              <a:gd name="connsiteX4" fmla="*/ 11840399 w 12192000"/>
              <a:gd name="connsiteY4" fmla="*/ 6751320 h 6858000"/>
              <a:gd name="connsiteX5" fmla="*/ 12085320 w 12192000"/>
              <a:gd name="connsiteY5" fmla="*/ 6506399 h 6858000"/>
              <a:gd name="connsiteX6" fmla="*/ 12085320 w 12192000"/>
              <a:gd name="connsiteY6" fmla="*/ 351601 h 6858000"/>
              <a:gd name="connsiteX7" fmla="*/ 11840399 w 12192000"/>
              <a:gd name="connsiteY7" fmla="*/ 10668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351601" y="106680"/>
                </a:moveTo>
                <a:cubicBezTo>
                  <a:pt x="216335" y="106680"/>
                  <a:pt x="106680" y="216335"/>
                  <a:pt x="106680" y="351601"/>
                </a:cubicBezTo>
                <a:lnTo>
                  <a:pt x="106680" y="6506399"/>
                </a:lnTo>
                <a:cubicBezTo>
                  <a:pt x="106680" y="6641665"/>
                  <a:pt x="216335" y="6751320"/>
                  <a:pt x="351601" y="6751320"/>
                </a:cubicBezTo>
                <a:lnTo>
                  <a:pt x="11840399" y="6751320"/>
                </a:lnTo>
                <a:cubicBezTo>
                  <a:pt x="11975665" y="6751320"/>
                  <a:pt x="12085320" y="6641665"/>
                  <a:pt x="12085320" y="6506399"/>
                </a:cubicBezTo>
                <a:lnTo>
                  <a:pt x="12085320" y="351601"/>
                </a:lnTo>
                <a:cubicBezTo>
                  <a:pt x="12085320" y="216335"/>
                  <a:pt x="11975665" y="106680"/>
                  <a:pt x="11840399" y="106680"/>
                </a:cubicBezTo>
                <a:close/>
                <a:moveTo>
                  <a:pt x="0" y="0"/>
                </a:moveTo>
                <a:lnTo>
                  <a:pt x="12192000" y="0"/>
                </a:lnTo>
                <a:lnTo>
                  <a:pt x="12192000" y="6858000"/>
                </a:lnTo>
                <a:lnTo>
                  <a:pt x="0" y="6858000"/>
                </a:lnTo>
                <a:close/>
              </a:path>
            </a:pathLst>
          </a:custGeom>
          <a:solidFill>
            <a:srgbClr val="004EA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63" name="图片 62">
            <a:extLst>
              <a:ext uri="{FF2B5EF4-FFF2-40B4-BE49-F238E27FC236}">
                <a16:creationId xmlns:a16="http://schemas.microsoft.com/office/drawing/2014/main" id="{256369E7-6985-E65F-A489-589D2E28D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4156" y="636429"/>
            <a:ext cx="2490986" cy="461665"/>
          </a:xfrm>
          <a:prstGeom prst="rect">
            <a:avLst/>
          </a:prstGeom>
        </p:spPr>
      </p:pic>
      <p:sp>
        <p:nvSpPr>
          <p:cNvPr id="65" name="文本框 64">
            <a:extLst>
              <a:ext uri="{FF2B5EF4-FFF2-40B4-BE49-F238E27FC236}">
                <a16:creationId xmlns:a16="http://schemas.microsoft.com/office/drawing/2014/main" id="{3F950CA1-376A-F44C-E034-E32A9BE19BF9}"/>
              </a:ext>
            </a:extLst>
          </p:cNvPr>
          <p:cNvSpPr txBox="1"/>
          <p:nvPr/>
        </p:nvSpPr>
        <p:spPr>
          <a:xfrm>
            <a:off x="998585" y="605651"/>
            <a:ext cx="8370267" cy="523220"/>
          </a:xfrm>
          <a:prstGeom prst="rect">
            <a:avLst/>
          </a:prstGeom>
          <a:noFill/>
        </p:spPr>
        <p:txBody>
          <a:bodyPr wrap="square">
            <a:spAutoFit/>
          </a:bodyPr>
          <a:lstStyle/>
          <a:p>
            <a:r>
              <a:rPr lang="en-US" altLang="zh-CN" sz="2800" b="1" dirty="0">
                <a:solidFill>
                  <a:srgbClr val="004EA2"/>
                </a:solidFill>
                <a:latin typeface="Microsoft YaHei" panose="020B0503020204020204" pitchFamily="34" charset="-122"/>
                <a:ea typeface="Microsoft YaHei" panose="020B0503020204020204" pitchFamily="34" charset="-122"/>
                <a:cs typeface="Times New Roman" panose="02020603050405020304" pitchFamily="18" charset="0"/>
              </a:rPr>
              <a:t>5.5 GPU Power Capping</a:t>
            </a:r>
            <a:endParaRPr lang="zh-CN" altLang="en-US" sz="2800" b="1" dirty="0">
              <a:solidFill>
                <a:srgbClr val="004EA2"/>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66" name="矩形 65">
            <a:extLst>
              <a:ext uri="{FF2B5EF4-FFF2-40B4-BE49-F238E27FC236}">
                <a16:creationId xmlns:a16="http://schemas.microsoft.com/office/drawing/2014/main" id="{539CD134-D907-5D86-2ADA-DDF9F97CC7E9}"/>
              </a:ext>
            </a:extLst>
          </p:cNvPr>
          <p:cNvSpPr/>
          <p:nvPr/>
        </p:nvSpPr>
        <p:spPr>
          <a:xfrm flipH="1">
            <a:off x="939648" y="700574"/>
            <a:ext cx="58937" cy="333374"/>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4" name="Picture 3">
            <a:extLst>
              <a:ext uri="{FF2B5EF4-FFF2-40B4-BE49-F238E27FC236}">
                <a16:creationId xmlns:a16="http://schemas.microsoft.com/office/drawing/2014/main" id="{655595B4-D97A-AEF6-94E3-FEBD5FE65DCE}"/>
              </a:ext>
            </a:extLst>
          </p:cNvPr>
          <p:cNvPicPr>
            <a:picLocks noChangeAspect="1"/>
          </p:cNvPicPr>
          <p:nvPr/>
        </p:nvPicPr>
        <p:blipFill>
          <a:blip r:embed="rId3"/>
          <a:stretch>
            <a:fillRect/>
          </a:stretch>
        </p:blipFill>
        <p:spPr>
          <a:xfrm>
            <a:off x="419725" y="1454046"/>
            <a:ext cx="3970863" cy="4482059"/>
          </a:xfrm>
          <a:prstGeom prst="rect">
            <a:avLst/>
          </a:prstGeom>
        </p:spPr>
      </p:pic>
      <p:pic>
        <p:nvPicPr>
          <p:cNvPr id="6" name="Picture 5">
            <a:extLst>
              <a:ext uri="{FF2B5EF4-FFF2-40B4-BE49-F238E27FC236}">
                <a16:creationId xmlns:a16="http://schemas.microsoft.com/office/drawing/2014/main" id="{5E2551B9-600C-3C22-87D1-C7BE49E92071}"/>
              </a:ext>
            </a:extLst>
          </p:cNvPr>
          <p:cNvPicPr>
            <a:picLocks noChangeAspect="1"/>
          </p:cNvPicPr>
          <p:nvPr/>
        </p:nvPicPr>
        <p:blipFill>
          <a:blip r:embed="rId4"/>
          <a:stretch>
            <a:fillRect/>
          </a:stretch>
        </p:blipFill>
        <p:spPr>
          <a:xfrm>
            <a:off x="6096000" y="1454045"/>
            <a:ext cx="4267176" cy="4482059"/>
          </a:xfrm>
          <a:prstGeom prst="rect">
            <a:avLst/>
          </a:prstGeom>
        </p:spPr>
      </p:pic>
      <p:sp>
        <p:nvSpPr>
          <p:cNvPr id="8" name="TextBox 7">
            <a:extLst>
              <a:ext uri="{FF2B5EF4-FFF2-40B4-BE49-F238E27FC236}">
                <a16:creationId xmlns:a16="http://schemas.microsoft.com/office/drawing/2014/main" id="{383B86F1-FE04-F9F3-4284-77B584AE6ADC}"/>
              </a:ext>
            </a:extLst>
          </p:cNvPr>
          <p:cNvSpPr txBox="1"/>
          <p:nvPr/>
        </p:nvSpPr>
        <p:spPr>
          <a:xfrm>
            <a:off x="656689" y="6073887"/>
            <a:ext cx="4527029" cy="646331"/>
          </a:xfrm>
          <a:prstGeom prst="rect">
            <a:avLst/>
          </a:prstGeom>
          <a:noFill/>
        </p:spPr>
        <p:txBody>
          <a:bodyPr wrap="square" rtlCol="0">
            <a:spAutoFit/>
          </a:bodyPr>
          <a:lstStyle/>
          <a:p>
            <a:r>
              <a:rPr lang="en-US" sz="1800" b="0" i="0" u="none" strike="noStrike" baseline="0" dirty="0">
                <a:solidFill>
                  <a:srgbClr val="000000"/>
                </a:solidFill>
              </a:rPr>
              <a:t>Running time when GPU 230,Dram 12 &amp; CPU 60</a:t>
            </a:r>
            <a:endParaRPr lang="en-US" dirty="0"/>
          </a:p>
        </p:txBody>
      </p:sp>
      <p:sp>
        <p:nvSpPr>
          <p:cNvPr id="9" name="TextBox 8">
            <a:extLst>
              <a:ext uri="{FF2B5EF4-FFF2-40B4-BE49-F238E27FC236}">
                <a16:creationId xmlns:a16="http://schemas.microsoft.com/office/drawing/2014/main" id="{E803D624-E1D4-659D-4BA3-E051F7B76376}"/>
              </a:ext>
            </a:extLst>
          </p:cNvPr>
          <p:cNvSpPr txBox="1"/>
          <p:nvPr/>
        </p:nvSpPr>
        <p:spPr>
          <a:xfrm>
            <a:off x="5966073" y="5968889"/>
            <a:ext cx="4527029" cy="646331"/>
          </a:xfrm>
          <a:prstGeom prst="rect">
            <a:avLst/>
          </a:prstGeom>
          <a:noFill/>
        </p:spPr>
        <p:txBody>
          <a:bodyPr wrap="square" rtlCol="0">
            <a:spAutoFit/>
          </a:bodyPr>
          <a:lstStyle/>
          <a:p>
            <a:r>
              <a:rPr lang="en-US" sz="1800" b="0" i="0" u="none" strike="noStrike" baseline="0" dirty="0">
                <a:solidFill>
                  <a:srgbClr val="000000"/>
                </a:solidFill>
              </a:rPr>
              <a:t>Running time when GPU 210,Dram 12 &amp; CPU 60</a:t>
            </a:r>
            <a:endParaRPr lang="en-US" dirty="0"/>
          </a:p>
        </p:txBody>
      </p:sp>
    </p:spTree>
    <p:extLst>
      <p:ext uri="{BB962C8B-B14F-4D97-AF65-F5344CB8AC3E}">
        <p14:creationId xmlns:p14="http://schemas.microsoft.com/office/powerpoint/2010/main" val="292084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9E52AE7E-0CEB-48F7-2592-BAB706D8F6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7060"/>
            <a:ext cx="4572345" cy="6858000"/>
          </a:xfrm>
          <a:prstGeom prst="rect">
            <a:avLst/>
          </a:prstGeom>
        </p:spPr>
      </p:pic>
      <p:sp>
        <p:nvSpPr>
          <p:cNvPr id="8" name="矩形 7">
            <a:extLst>
              <a:ext uri="{FF2B5EF4-FFF2-40B4-BE49-F238E27FC236}">
                <a16:creationId xmlns:a16="http://schemas.microsoft.com/office/drawing/2014/main" id="{8A3E4C4B-F6CC-DD77-B339-AF9E99E94C71}"/>
              </a:ext>
            </a:extLst>
          </p:cNvPr>
          <p:cNvSpPr/>
          <p:nvPr/>
        </p:nvSpPr>
        <p:spPr>
          <a:xfrm>
            <a:off x="0" y="0"/>
            <a:ext cx="4572345" cy="6875060"/>
          </a:xfrm>
          <a:prstGeom prst="rect">
            <a:avLst/>
          </a:prstGeom>
          <a:solidFill>
            <a:srgbClr val="004EA2">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0" name="文本框 9">
            <a:extLst>
              <a:ext uri="{FF2B5EF4-FFF2-40B4-BE49-F238E27FC236}">
                <a16:creationId xmlns:a16="http://schemas.microsoft.com/office/drawing/2014/main" id="{6FB2C30D-21C4-597F-4445-3CA79796D284}"/>
              </a:ext>
            </a:extLst>
          </p:cNvPr>
          <p:cNvSpPr txBox="1"/>
          <p:nvPr/>
        </p:nvSpPr>
        <p:spPr>
          <a:xfrm>
            <a:off x="5682363" y="1704558"/>
            <a:ext cx="6509637" cy="1815882"/>
          </a:xfrm>
          <a:prstGeom prst="rect">
            <a:avLst/>
          </a:prstGeom>
          <a:noFill/>
        </p:spPr>
        <p:txBody>
          <a:bodyPr wrap="square" rtlCol="0">
            <a:spAutoFit/>
          </a:bodyPr>
          <a:lstStyle/>
          <a:p>
            <a:r>
              <a:rPr lang="en-US" altLang="zh-CN" sz="2800" b="1" dirty="0">
                <a:solidFill>
                  <a:srgbClr val="004EA2"/>
                </a:solidFill>
                <a:latin typeface="Microsoft YaHei" panose="020B0503020204020204" pitchFamily="34" charset="-122"/>
                <a:ea typeface="Microsoft YaHei" panose="020B0503020204020204" pitchFamily="34" charset="-122"/>
                <a:cs typeface="Times New Roman" panose="02020603050405020304" pitchFamily="18" charset="0"/>
              </a:rPr>
              <a:t>Optimize Energy Efficiency by Selecting the Optimal Parameters, DVFS policies, Power Capping Values and Model Optimization</a:t>
            </a:r>
            <a:endParaRPr lang="zh-CN" altLang="en-US" sz="2800" b="1" dirty="0">
              <a:solidFill>
                <a:srgbClr val="004EA2"/>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4" name="文本框 3">
            <a:extLst>
              <a:ext uri="{FF2B5EF4-FFF2-40B4-BE49-F238E27FC236}">
                <a16:creationId xmlns:a16="http://schemas.microsoft.com/office/drawing/2014/main" id="{35A44009-11ED-45F9-067E-86F2E88EDBCD}"/>
              </a:ext>
            </a:extLst>
          </p:cNvPr>
          <p:cNvSpPr txBox="1"/>
          <p:nvPr/>
        </p:nvSpPr>
        <p:spPr>
          <a:xfrm>
            <a:off x="2380856" y="2568897"/>
            <a:ext cx="2191489" cy="1754326"/>
          </a:xfrm>
          <a:prstGeom prst="rect">
            <a:avLst/>
          </a:prstGeom>
          <a:noFill/>
        </p:spPr>
        <p:txBody>
          <a:bodyPr wrap="square" rtlCol="0">
            <a:spAutoFit/>
          </a:bodyPr>
          <a:lstStyle/>
          <a:p>
            <a:pPr algn="r"/>
            <a:r>
              <a:rPr lang="en-US" altLang="zh-CN" sz="5400" b="1" spc="3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PART 06</a:t>
            </a:r>
            <a:endParaRPr lang="zh-CN" altLang="en-US" sz="5400" b="1" spc="3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2" name="文本框 11">
            <a:extLst>
              <a:ext uri="{FF2B5EF4-FFF2-40B4-BE49-F238E27FC236}">
                <a16:creationId xmlns:a16="http://schemas.microsoft.com/office/drawing/2014/main" id="{3B6FB99B-267B-3183-32F2-E3172B2BF606}"/>
              </a:ext>
            </a:extLst>
          </p:cNvPr>
          <p:cNvSpPr txBox="1"/>
          <p:nvPr/>
        </p:nvSpPr>
        <p:spPr>
          <a:xfrm>
            <a:off x="5738884" y="3844498"/>
            <a:ext cx="6093724" cy="338554"/>
          </a:xfrm>
          <a:prstGeom prst="rect">
            <a:avLst/>
          </a:prstGeom>
          <a:noFill/>
        </p:spPr>
        <p:txBody>
          <a:bodyPr wrap="square">
            <a:spAutoFit/>
          </a:bodyPr>
          <a:lstStyle/>
          <a:p>
            <a:r>
              <a:rPr lang="en-US" altLang="zh-CN" sz="1600" dirty="0">
                <a:latin typeface="Microsoft YaHei" panose="020B0503020204020204" pitchFamily="34" charset="-122"/>
                <a:ea typeface="Microsoft YaHei" panose="020B0503020204020204" pitchFamily="34" charset="-122"/>
                <a:cs typeface="Times New Roman" panose="02020603050405020304" pitchFamily="18" charset="0"/>
              </a:rPr>
              <a:t>Ending and Future Works</a:t>
            </a:r>
            <a:endParaRPr lang="zh-CN" altLang="en-US" sz="1600"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3" name="矩形 12">
            <a:extLst>
              <a:ext uri="{FF2B5EF4-FFF2-40B4-BE49-F238E27FC236}">
                <a16:creationId xmlns:a16="http://schemas.microsoft.com/office/drawing/2014/main" id="{66C3A2E7-A75F-3891-3499-AB1A9437CEC6}"/>
              </a:ext>
            </a:extLst>
          </p:cNvPr>
          <p:cNvSpPr/>
          <p:nvPr/>
        </p:nvSpPr>
        <p:spPr>
          <a:xfrm>
            <a:off x="5505851" y="2941320"/>
            <a:ext cx="109183" cy="1158240"/>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4" name="矩形 13">
            <a:extLst>
              <a:ext uri="{FF2B5EF4-FFF2-40B4-BE49-F238E27FC236}">
                <a16:creationId xmlns:a16="http://schemas.microsoft.com/office/drawing/2014/main" id="{B5A8826E-60B6-D1C4-4E88-ABFF1A2A1BBF}"/>
              </a:ext>
            </a:extLst>
          </p:cNvPr>
          <p:cNvSpPr/>
          <p:nvPr/>
        </p:nvSpPr>
        <p:spPr>
          <a:xfrm>
            <a:off x="2258022" y="2133600"/>
            <a:ext cx="2649257" cy="2499360"/>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8290351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任意多边形: 形状 61">
            <a:extLst>
              <a:ext uri="{FF2B5EF4-FFF2-40B4-BE49-F238E27FC236}">
                <a16:creationId xmlns:a16="http://schemas.microsoft.com/office/drawing/2014/main" id="{E6BA6C41-9783-9EA1-C269-821FD93E7069}"/>
              </a:ext>
            </a:extLst>
          </p:cNvPr>
          <p:cNvSpPr/>
          <p:nvPr/>
        </p:nvSpPr>
        <p:spPr>
          <a:xfrm>
            <a:off x="0" y="0"/>
            <a:ext cx="12192000" cy="6858000"/>
          </a:xfrm>
          <a:custGeom>
            <a:avLst/>
            <a:gdLst>
              <a:gd name="connsiteX0" fmla="*/ 351601 w 12192000"/>
              <a:gd name="connsiteY0" fmla="*/ 106680 h 6858000"/>
              <a:gd name="connsiteX1" fmla="*/ 106680 w 12192000"/>
              <a:gd name="connsiteY1" fmla="*/ 351601 h 6858000"/>
              <a:gd name="connsiteX2" fmla="*/ 106680 w 12192000"/>
              <a:gd name="connsiteY2" fmla="*/ 6506399 h 6858000"/>
              <a:gd name="connsiteX3" fmla="*/ 351601 w 12192000"/>
              <a:gd name="connsiteY3" fmla="*/ 6751320 h 6858000"/>
              <a:gd name="connsiteX4" fmla="*/ 11840399 w 12192000"/>
              <a:gd name="connsiteY4" fmla="*/ 6751320 h 6858000"/>
              <a:gd name="connsiteX5" fmla="*/ 12085320 w 12192000"/>
              <a:gd name="connsiteY5" fmla="*/ 6506399 h 6858000"/>
              <a:gd name="connsiteX6" fmla="*/ 12085320 w 12192000"/>
              <a:gd name="connsiteY6" fmla="*/ 351601 h 6858000"/>
              <a:gd name="connsiteX7" fmla="*/ 11840399 w 12192000"/>
              <a:gd name="connsiteY7" fmla="*/ 10668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351601" y="106680"/>
                </a:moveTo>
                <a:cubicBezTo>
                  <a:pt x="216335" y="106680"/>
                  <a:pt x="106680" y="216335"/>
                  <a:pt x="106680" y="351601"/>
                </a:cubicBezTo>
                <a:lnTo>
                  <a:pt x="106680" y="6506399"/>
                </a:lnTo>
                <a:cubicBezTo>
                  <a:pt x="106680" y="6641665"/>
                  <a:pt x="216335" y="6751320"/>
                  <a:pt x="351601" y="6751320"/>
                </a:cubicBezTo>
                <a:lnTo>
                  <a:pt x="11840399" y="6751320"/>
                </a:lnTo>
                <a:cubicBezTo>
                  <a:pt x="11975665" y="6751320"/>
                  <a:pt x="12085320" y="6641665"/>
                  <a:pt x="12085320" y="6506399"/>
                </a:cubicBezTo>
                <a:lnTo>
                  <a:pt x="12085320" y="351601"/>
                </a:lnTo>
                <a:cubicBezTo>
                  <a:pt x="12085320" y="216335"/>
                  <a:pt x="11975665" y="106680"/>
                  <a:pt x="11840399" y="106680"/>
                </a:cubicBezTo>
                <a:close/>
                <a:moveTo>
                  <a:pt x="0" y="0"/>
                </a:moveTo>
                <a:lnTo>
                  <a:pt x="12192000" y="0"/>
                </a:lnTo>
                <a:lnTo>
                  <a:pt x="12192000" y="6858000"/>
                </a:lnTo>
                <a:lnTo>
                  <a:pt x="0" y="6858000"/>
                </a:lnTo>
                <a:close/>
              </a:path>
            </a:pathLst>
          </a:custGeom>
          <a:solidFill>
            <a:srgbClr val="004EA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63" name="图片 62">
            <a:extLst>
              <a:ext uri="{FF2B5EF4-FFF2-40B4-BE49-F238E27FC236}">
                <a16:creationId xmlns:a16="http://schemas.microsoft.com/office/drawing/2014/main" id="{256369E7-6985-E65F-A489-589D2E28D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4156" y="636429"/>
            <a:ext cx="2490986" cy="461665"/>
          </a:xfrm>
          <a:prstGeom prst="rect">
            <a:avLst/>
          </a:prstGeom>
        </p:spPr>
      </p:pic>
      <p:sp>
        <p:nvSpPr>
          <p:cNvPr id="65" name="文本框 64">
            <a:extLst>
              <a:ext uri="{FF2B5EF4-FFF2-40B4-BE49-F238E27FC236}">
                <a16:creationId xmlns:a16="http://schemas.microsoft.com/office/drawing/2014/main" id="{3F950CA1-376A-F44C-E034-E32A9BE19BF9}"/>
              </a:ext>
            </a:extLst>
          </p:cNvPr>
          <p:cNvSpPr txBox="1"/>
          <p:nvPr/>
        </p:nvSpPr>
        <p:spPr>
          <a:xfrm>
            <a:off x="998585" y="605651"/>
            <a:ext cx="8370267" cy="523220"/>
          </a:xfrm>
          <a:prstGeom prst="rect">
            <a:avLst/>
          </a:prstGeom>
          <a:noFill/>
        </p:spPr>
        <p:txBody>
          <a:bodyPr wrap="square">
            <a:spAutoFit/>
          </a:bodyPr>
          <a:lstStyle/>
          <a:p>
            <a:r>
              <a:rPr lang="en-US" altLang="zh-CN" sz="2800" b="1" dirty="0">
                <a:solidFill>
                  <a:srgbClr val="004EA2"/>
                </a:solidFill>
                <a:latin typeface="Microsoft YaHei" panose="020B0503020204020204" pitchFamily="34" charset="-122"/>
                <a:ea typeface="Microsoft YaHei" panose="020B0503020204020204" pitchFamily="34" charset="-122"/>
                <a:cs typeface="Times New Roman" panose="02020603050405020304" pitchFamily="18" charset="0"/>
              </a:rPr>
              <a:t>6.1 Analysis of Model Optimization</a:t>
            </a:r>
            <a:endParaRPr lang="zh-CN" altLang="en-US" sz="2800" b="1" dirty="0">
              <a:solidFill>
                <a:srgbClr val="004EA2"/>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66" name="矩形 65">
            <a:extLst>
              <a:ext uri="{FF2B5EF4-FFF2-40B4-BE49-F238E27FC236}">
                <a16:creationId xmlns:a16="http://schemas.microsoft.com/office/drawing/2014/main" id="{539CD134-D907-5D86-2ADA-DDF9F97CC7E9}"/>
              </a:ext>
            </a:extLst>
          </p:cNvPr>
          <p:cNvSpPr/>
          <p:nvPr/>
        </p:nvSpPr>
        <p:spPr>
          <a:xfrm flipH="1">
            <a:off x="939648" y="700574"/>
            <a:ext cx="58937" cy="333374"/>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8" name="TextBox 7">
            <a:extLst>
              <a:ext uri="{FF2B5EF4-FFF2-40B4-BE49-F238E27FC236}">
                <a16:creationId xmlns:a16="http://schemas.microsoft.com/office/drawing/2014/main" id="{383B86F1-FE04-F9F3-4284-77B584AE6ADC}"/>
              </a:ext>
            </a:extLst>
          </p:cNvPr>
          <p:cNvSpPr txBox="1"/>
          <p:nvPr/>
        </p:nvSpPr>
        <p:spPr>
          <a:xfrm>
            <a:off x="821581" y="1506279"/>
            <a:ext cx="10371834" cy="1477328"/>
          </a:xfrm>
          <a:prstGeom prst="rect">
            <a:avLst/>
          </a:prstGeom>
          <a:noFill/>
        </p:spPr>
        <p:txBody>
          <a:bodyPr wrap="square" rtlCol="0">
            <a:spAutoFit/>
          </a:bodyPr>
          <a:lstStyle/>
          <a:p>
            <a:pPr algn="just"/>
            <a:r>
              <a:rPr lang="en-US" sz="1800" b="0" i="0" u="none" strike="noStrike" baseline="0" dirty="0">
                <a:solidFill>
                  <a:srgbClr val="000000"/>
                </a:solidFill>
                <a:latin typeface="Times New Roman" panose="02020603050405020304" pitchFamily="18" charset="0"/>
              </a:rPr>
              <a:t>When building a CNN, a common practice is to use pooling, such as max pooling or average pooling]. Pooling is used to obtain translation invariance and also reduce dimension of the feature maps. A commonly used CNN model consists of a set of convolution layers where each convolution layer is followed by a pooling layer, and one or multiple fully connected layers at the end. Some networks have two convolution layers before the pooling layer. </a:t>
            </a:r>
            <a:r>
              <a:rPr lang="en-US" dirty="0">
                <a:solidFill>
                  <a:srgbClr val="000000"/>
                </a:solidFill>
                <a:latin typeface="Times New Roman" panose="02020603050405020304" pitchFamily="18" charset="0"/>
              </a:rPr>
              <a:t>S</a:t>
            </a:r>
            <a:r>
              <a:rPr lang="en-US" sz="1800" b="0" i="0" u="none" strike="noStrike" baseline="0" dirty="0">
                <a:solidFill>
                  <a:srgbClr val="000000"/>
                </a:solidFill>
                <a:latin typeface="Times New Roman" panose="02020603050405020304" pitchFamily="18" charset="0"/>
              </a:rPr>
              <a:t>ome of the commonly used CNN structures, and we name the three networks C1, C2, and C3</a:t>
            </a:r>
            <a:endParaRPr lang="en-US" dirty="0"/>
          </a:p>
        </p:txBody>
      </p:sp>
      <p:pic>
        <p:nvPicPr>
          <p:cNvPr id="3" name="Picture 2">
            <a:extLst>
              <a:ext uri="{FF2B5EF4-FFF2-40B4-BE49-F238E27FC236}">
                <a16:creationId xmlns:a16="http://schemas.microsoft.com/office/drawing/2014/main" id="{5523C5BE-F9CC-3E7B-56F8-1227D236E59C}"/>
              </a:ext>
            </a:extLst>
          </p:cNvPr>
          <p:cNvPicPr>
            <a:picLocks noChangeAspect="1"/>
          </p:cNvPicPr>
          <p:nvPr/>
        </p:nvPicPr>
        <p:blipFill>
          <a:blip r:embed="rId3"/>
          <a:stretch>
            <a:fillRect/>
          </a:stretch>
        </p:blipFill>
        <p:spPr>
          <a:xfrm>
            <a:off x="1824373" y="3161550"/>
            <a:ext cx="8843058" cy="3518506"/>
          </a:xfrm>
          <a:prstGeom prst="rect">
            <a:avLst/>
          </a:prstGeom>
        </p:spPr>
      </p:pic>
    </p:spTree>
    <p:extLst>
      <p:ext uri="{BB962C8B-B14F-4D97-AF65-F5344CB8AC3E}">
        <p14:creationId xmlns:p14="http://schemas.microsoft.com/office/powerpoint/2010/main" val="5835491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任意多边形: 形状 61">
            <a:extLst>
              <a:ext uri="{FF2B5EF4-FFF2-40B4-BE49-F238E27FC236}">
                <a16:creationId xmlns:a16="http://schemas.microsoft.com/office/drawing/2014/main" id="{E6BA6C41-9783-9EA1-C269-821FD93E7069}"/>
              </a:ext>
            </a:extLst>
          </p:cNvPr>
          <p:cNvSpPr/>
          <p:nvPr/>
        </p:nvSpPr>
        <p:spPr>
          <a:xfrm>
            <a:off x="0" y="0"/>
            <a:ext cx="12192000" cy="6858000"/>
          </a:xfrm>
          <a:custGeom>
            <a:avLst/>
            <a:gdLst>
              <a:gd name="connsiteX0" fmla="*/ 351601 w 12192000"/>
              <a:gd name="connsiteY0" fmla="*/ 106680 h 6858000"/>
              <a:gd name="connsiteX1" fmla="*/ 106680 w 12192000"/>
              <a:gd name="connsiteY1" fmla="*/ 351601 h 6858000"/>
              <a:gd name="connsiteX2" fmla="*/ 106680 w 12192000"/>
              <a:gd name="connsiteY2" fmla="*/ 6506399 h 6858000"/>
              <a:gd name="connsiteX3" fmla="*/ 351601 w 12192000"/>
              <a:gd name="connsiteY3" fmla="*/ 6751320 h 6858000"/>
              <a:gd name="connsiteX4" fmla="*/ 11840399 w 12192000"/>
              <a:gd name="connsiteY4" fmla="*/ 6751320 h 6858000"/>
              <a:gd name="connsiteX5" fmla="*/ 12085320 w 12192000"/>
              <a:gd name="connsiteY5" fmla="*/ 6506399 h 6858000"/>
              <a:gd name="connsiteX6" fmla="*/ 12085320 w 12192000"/>
              <a:gd name="connsiteY6" fmla="*/ 351601 h 6858000"/>
              <a:gd name="connsiteX7" fmla="*/ 11840399 w 12192000"/>
              <a:gd name="connsiteY7" fmla="*/ 10668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351601" y="106680"/>
                </a:moveTo>
                <a:cubicBezTo>
                  <a:pt x="216335" y="106680"/>
                  <a:pt x="106680" y="216335"/>
                  <a:pt x="106680" y="351601"/>
                </a:cubicBezTo>
                <a:lnTo>
                  <a:pt x="106680" y="6506399"/>
                </a:lnTo>
                <a:cubicBezTo>
                  <a:pt x="106680" y="6641665"/>
                  <a:pt x="216335" y="6751320"/>
                  <a:pt x="351601" y="6751320"/>
                </a:cubicBezTo>
                <a:lnTo>
                  <a:pt x="11840399" y="6751320"/>
                </a:lnTo>
                <a:cubicBezTo>
                  <a:pt x="11975665" y="6751320"/>
                  <a:pt x="12085320" y="6641665"/>
                  <a:pt x="12085320" y="6506399"/>
                </a:cubicBezTo>
                <a:lnTo>
                  <a:pt x="12085320" y="351601"/>
                </a:lnTo>
                <a:cubicBezTo>
                  <a:pt x="12085320" y="216335"/>
                  <a:pt x="11975665" y="106680"/>
                  <a:pt x="11840399" y="106680"/>
                </a:cubicBezTo>
                <a:close/>
                <a:moveTo>
                  <a:pt x="0" y="0"/>
                </a:moveTo>
                <a:lnTo>
                  <a:pt x="12192000" y="0"/>
                </a:lnTo>
                <a:lnTo>
                  <a:pt x="12192000" y="6858000"/>
                </a:lnTo>
                <a:lnTo>
                  <a:pt x="0" y="6858000"/>
                </a:lnTo>
                <a:close/>
              </a:path>
            </a:pathLst>
          </a:custGeom>
          <a:solidFill>
            <a:srgbClr val="004EA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63" name="图片 62">
            <a:extLst>
              <a:ext uri="{FF2B5EF4-FFF2-40B4-BE49-F238E27FC236}">
                <a16:creationId xmlns:a16="http://schemas.microsoft.com/office/drawing/2014/main" id="{256369E7-6985-E65F-A489-589D2E28D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4156" y="636429"/>
            <a:ext cx="2490986" cy="461665"/>
          </a:xfrm>
          <a:prstGeom prst="rect">
            <a:avLst/>
          </a:prstGeom>
        </p:spPr>
      </p:pic>
      <p:sp>
        <p:nvSpPr>
          <p:cNvPr id="65" name="文本框 64">
            <a:extLst>
              <a:ext uri="{FF2B5EF4-FFF2-40B4-BE49-F238E27FC236}">
                <a16:creationId xmlns:a16="http://schemas.microsoft.com/office/drawing/2014/main" id="{3F950CA1-376A-F44C-E034-E32A9BE19BF9}"/>
              </a:ext>
            </a:extLst>
          </p:cNvPr>
          <p:cNvSpPr txBox="1"/>
          <p:nvPr/>
        </p:nvSpPr>
        <p:spPr>
          <a:xfrm>
            <a:off x="998585" y="605651"/>
            <a:ext cx="8370267" cy="954107"/>
          </a:xfrm>
          <a:prstGeom prst="rect">
            <a:avLst/>
          </a:prstGeom>
          <a:noFill/>
        </p:spPr>
        <p:txBody>
          <a:bodyPr wrap="square">
            <a:spAutoFit/>
          </a:bodyPr>
          <a:lstStyle/>
          <a:p>
            <a:r>
              <a:rPr lang="en-US" altLang="zh-CN" sz="2800" b="1" dirty="0">
                <a:solidFill>
                  <a:srgbClr val="004EA2"/>
                </a:solidFill>
                <a:latin typeface="Microsoft YaHei" panose="020B0503020204020204" pitchFamily="34" charset="-122"/>
                <a:ea typeface="Microsoft YaHei" panose="020B0503020204020204" pitchFamily="34" charset="-122"/>
                <a:cs typeface="Times New Roman" panose="02020603050405020304" pitchFamily="18" charset="0"/>
              </a:rPr>
              <a:t>6.2 Energy Efficiency by using Model Optimization</a:t>
            </a:r>
            <a:endParaRPr lang="zh-CN" altLang="en-US" sz="2800" b="1" dirty="0">
              <a:solidFill>
                <a:srgbClr val="004EA2"/>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66" name="矩形 65">
            <a:extLst>
              <a:ext uri="{FF2B5EF4-FFF2-40B4-BE49-F238E27FC236}">
                <a16:creationId xmlns:a16="http://schemas.microsoft.com/office/drawing/2014/main" id="{539CD134-D907-5D86-2ADA-DDF9F97CC7E9}"/>
              </a:ext>
            </a:extLst>
          </p:cNvPr>
          <p:cNvSpPr/>
          <p:nvPr/>
        </p:nvSpPr>
        <p:spPr>
          <a:xfrm flipH="1">
            <a:off x="939648" y="700574"/>
            <a:ext cx="58937" cy="333374"/>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8" name="TextBox 7">
            <a:extLst>
              <a:ext uri="{FF2B5EF4-FFF2-40B4-BE49-F238E27FC236}">
                <a16:creationId xmlns:a16="http://schemas.microsoft.com/office/drawing/2014/main" id="{383B86F1-FE04-F9F3-4284-77B584AE6ADC}"/>
              </a:ext>
            </a:extLst>
          </p:cNvPr>
          <p:cNvSpPr txBox="1"/>
          <p:nvPr/>
        </p:nvSpPr>
        <p:spPr>
          <a:xfrm>
            <a:off x="910083" y="1532387"/>
            <a:ext cx="10371834" cy="1754326"/>
          </a:xfrm>
          <a:prstGeom prst="rect">
            <a:avLst/>
          </a:prstGeom>
          <a:noFill/>
        </p:spPr>
        <p:txBody>
          <a:bodyPr wrap="square" rtlCol="0">
            <a:spAutoFit/>
          </a:bodyPr>
          <a:lstStyle/>
          <a:p>
            <a:pPr algn="just"/>
            <a:endParaRPr lang="en-US" dirty="0">
              <a:solidFill>
                <a:srgbClr val="000000"/>
              </a:solidFill>
              <a:latin typeface="Times New Roman" panose="02020603050405020304" pitchFamily="18" charset="0"/>
            </a:endParaRPr>
          </a:p>
          <a:p>
            <a:pPr algn="just"/>
            <a:r>
              <a:rPr lang="en-US" sz="1800" b="0" i="0" u="none" strike="noStrike" baseline="0" dirty="0">
                <a:solidFill>
                  <a:srgbClr val="000000"/>
                </a:solidFill>
                <a:latin typeface="Times New Roman" panose="02020603050405020304" pitchFamily="18" charset="0"/>
              </a:rPr>
              <a:t>On the other hand, the test accuracy of M5 increases in a more stable manner. shows the test accuracy of 30 networks between 50 epoch and 150 epoch of training. The average test accuracy of C3  better than that of C1 and C2, which means using more convolution layers could result in better feature learning.</a:t>
            </a:r>
          </a:p>
          <a:p>
            <a:pPr algn="just"/>
            <a:r>
              <a:rPr lang="en-US" sz="1800" b="0" i="0" u="none" strike="noStrike" baseline="0" dirty="0">
                <a:solidFill>
                  <a:srgbClr val="000000"/>
                </a:solidFill>
                <a:latin typeface="Times New Roman" panose="02020603050405020304" pitchFamily="18" charset="0"/>
              </a:rPr>
              <a:t> </a:t>
            </a:r>
          </a:p>
          <a:p>
            <a:pPr algn="just"/>
            <a:r>
              <a:rPr lang="en-US" sz="1800" b="0" i="0" u="none" strike="noStrike" baseline="0" dirty="0">
                <a:solidFill>
                  <a:srgbClr val="000000"/>
                </a:solidFill>
                <a:latin typeface="Times New Roman" panose="02020603050405020304" pitchFamily="18" charset="0"/>
              </a:rPr>
              <a:t>Having more fully connected layers at the end did not help, as can be seen from the accuracy of C1 and C2. </a:t>
            </a:r>
            <a:endParaRPr lang="en-US" dirty="0"/>
          </a:p>
        </p:txBody>
      </p:sp>
      <p:pic>
        <p:nvPicPr>
          <p:cNvPr id="2" name="Picture 1">
            <a:extLst>
              <a:ext uri="{FF2B5EF4-FFF2-40B4-BE49-F238E27FC236}">
                <a16:creationId xmlns:a16="http://schemas.microsoft.com/office/drawing/2014/main" id="{2690155F-FAC4-72E7-E3F5-E614855ECDC6}"/>
              </a:ext>
            </a:extLst>
          </p:cNvPr>
          <p:cNvPicPr>
            <a:picLocks noChangeAspect="1"/>
          </p:cNvPicPr>
          <p:nvPr/>
        </p:nvPicPr>
        <p:blipFill>
          <a:blip r:embed="rId3"/>
          <a:stretch>
            <a:fillRect/>
          </a:stretch>
        </p:blipFill>
        <p:spPr>
          <a:xfrm>
            <a:off x="1505415" y="3429000"/>
            <a:ext cx="9378176" cy="2938298"/>
          </a:xfrm>
          <a:prstGeom prst="rect">
            <a:avLst/>
          </a:prstGeom>
        </p:spPr>
      </p:pic>
    </p:spTree>
    <p:extLst>
      <p:ext uri="{BB962C8B-B14F-4D97-AF65-F5344CB8AC3E}">
        <p14:creationId xmlns:p14="http://schemas.microsoft.com/office/powerpoint/2010/main" val="16603737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任意多边形: 形状 61">
            <a:extLst>
              <a:ext uri="{FF2B5EF4-FFF2-40B4-BE49-F238E27FC236}">
                <a16:creationId xmlns:a16="http://schemas.microsoft.com/office/drawing/2014/main" id="{E6BA6C41-9783-9EA1-C269-821FD93E7069}"/>
              </a:ext>
            </a:extLst>
          </p:cNvPr>
          <p:cNvSpPr/>
          <p:nvPr/>
        </p:nvSpPr>
        <p:spPr>
          <a:xfrm>
            <a:off x="0" y="0"/>
            <a:ext cx="12192000" cy="6858000"/>
          </a:xfrm>
          <a:custGeom>
            <a:avLst/>
            <a:gdLst>
              <a:gd name="connsiteX0" fmla="*/ 351601 w 12192000"/>
              <a:gd name="connsiteY0" fmla="*/ 106680 h 6858000"/>
              <a:gd name="connsiteX1" fmla="*/ 106680 w 12192000"/>
              <a:gd name="connsiteY1" fmla="*/ 351601 h 6858000"/>
              <a:gd name="connsiteX2" fmla="*/ 106680 w 12192000"/>
              <a:gd name="connsiteY2" fmla="*/ 6506399 h 6858000"/>
              <a:gd name="connsiteX3" fmla="*/ 351601 w 12192000"/>
              <a:gd name="connsiteY3" fmla="*/ 6751320 h 6858000"/>
              <a:gd name="connsiteX4" fmla="*/ 11840399 w 12192000"/>
              <a:gd name="connsiteY4" fmla="*/ 6751320 h 6858000"/>
              <a:gd name="connsiteX5" fmla="*/ 12085320 w 12192000"/>
              <a:gd name="connsiteY5" fmla="*/ 6506399 h 6858000"/>
              <a:gd name="connsiteX6" fmla="*/ 12085320 w 12192000"/>
              <a:gd name="connsiteY6" fmla="*/ 351601 h 6858000"/>
              <a:gd name="connsiteX7" fmla="*/ 11840399 w 12192000"/>
              <a:gd name="connsiteY7" fmla="*/ 10668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351601" y="106680"/>
                </a:moveTo>
                <a:cubicBezTo>
                  <a:pt x="216335" y="106680"/>
                  <a:pt x="106680" y="216335"/>
                  <a:pt x="106680" y="351601"/>
                </a:cubicBezTo>
                <a:lnTo>
                  <a:pt x="106680" y="6506399"/>
                </a:lnTo>
                <a:cubicBezTo>
                  <a:pt x="106680" y="6641665"/>
                  <a:pt x="216335" y="6751320"/>
                  <a:pt x="351601" y="6751320"/>
                </a:cubicBezTo>
                <a:lnTo>
                  <a:pt x="11840399" y="6751320"/>
                </a:lnTo>
                <a:cubicBezTo>
                  <a:pt x="11975665" y="6751320"/>
                  <a:pt x="12085320" y="6641665"/>
                  <a:pt x="12085320" y="6506399"/>
                </a:cubicBezTo>
                <a:lnTo>
                  <a:pt x="12085320" y="351601"/>
                </a:lnTo>
                <a:cubicBezTo>
                  <a:pt x="12085320" y="216335"/>
                  <a:pt x="11975665" y="106680"/>
                  <a:pt x="11840399" y="106680"/>
                </a:cubicBezTo>
                <a:close/>
                <a:moveTo>
                  <a:pt x="0" y="0"/>
                </a:moveTo>
                <a:lnTo>
                  <a:pt x="12192000" y="0"/>
                </a:lnTo>
                <a:lnTo>
                  <a:pt x="12192000" y="6858000"/>
                </a:lnTo>
                <a:lnTo>
                  <a:pt x="0" y="6858000"/>
                </a:lnTo>
                <a:close/>
              </a:path>
            </a:pathLst>
          </a:custGeom>
          <a:solidFill>
            <a:srgbClr val="004EA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63" name="图片 62">
            <a:extLst>
              <a:ext uri="{FF2B5EF4-FFF2-40B4-BE49-F238E27FC236}">
                <a16:creationId xmlns:a16="http://schemas.microsoft.com/office/drawing/2014/main" id="{256369E7-6985-E65F-A489-589D2E28D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4156" y="636429"/>
            <a:ext cx="2490986" cy="461665"/>
          </a:xfrm>
          <a:prstGeom prst="rect">
            <a:avLst/>
          </a:prstGeom>
        </p:spPr>
      </p:pic>
      <p:sp>
        <p:nvSpPr>
          <p:cNvPr id="65" name="文本框 64">
            <a:extLst>
              <a:ext uri="{FF2B5EF4-FFF2-40B4-BE49-F238E27FC236}">
                <a16:creationId xmlns:a16="http://schemas.microsoft.com/office/drawing/2014/main" id="{3F950CA1-376A-F44C-E034-E32A9BE19BF9}"/>
              </a:ext>
            </a:extLst>
          </p:cNvPr>
          <p:cNvSpPr txBox="1"/>
          <p:nvPr/>
        </p:nvSpPr>
        <p:spPr>
          <a:xfrm>
            <a:off x="998585" y="605651"/>
            <a:ext cx="8370267" cy="523220"/>
          </a:xfrm>
          <a:prstGeom prst="rect">
            <a:avLst/>
          </a:prstGeom>
          <a:noFill/>
        </p:spPr>
        <p:txBody>
          <a:bodyPr wrap="square">
            <a:spAutoFit/>
          </a:bodyPr>
          <a:lstStyle/>
          <a:p>
            <a:r>
              <a:rPr lang="en-US" altLang="zh-CN" sz="2800" b="1" dirty="0">
                <a:solidFill>
                  <a:srgbClr val="004EA2"/>
                </a:solidFill>
                <a:latin typeface="Microsoft YaHei" panose="020B0503020204020204" pitchFamily="34" charset="-122"/>
                <a:ea typeface="Microsoft YaHei" panose="020B0503020204020204" pitchFamily="34" charset="-122"/>
                <a:cs typeface="Times New Roman" panose="02020603050405020304" pitchFamily="18" charset="0"/>
              </a:rPr>
              <a:t>6.3 Power Capping Value</a:t>
            </a:r>
            <a:endParaRPr lang="zh-CN" altLang="en-US" sz="2800" b="1" dirty="0">
              <a:solidFill>
                <a:srgbClr val="004EA2"/>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66" name="矩形 65">
            <a:extLst>
              <a:ext uri="{FF2B5EF4-FFF2-40B4-BE49-F238E27FC236}">
                <a16:creationId xmlns:a16="http://schemas.microsoft.com/office/drawing/2014/main" id="{539CD134-D907-5D86-2ADA-DDF9F97CC7E9}"/>
              </a:ext>
            </a:extLst>
          </p:cNvPr>
          <p:cNvSpPr/>
          <p:nvPr/>
        </p:nvSpPr>
        <p:spPr>
          <a:xfrm flipH="1">
            <a:off x="939648" y="700574"/>
            <a:ext cx="58937" cy="333374"/>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6" name="TextBox 5">
            <a:extLst>
              <a:ext uri="{FF2B5EF4-FFF2-40B4-BE49-F238E27FC236}">
                <a16:creationId xmlns:a16="http://schemas.microsoft.com/office/drawing/2014/main" id="{242576BA-2397-EC0D-8212-EA7EBB3A2EA0}"/>
              </a:ext>
            </a:extLst>
          </p:cNvPr>
          <p:cNvSpPr txBox="1"/>
          <p:nvPr/>
        </p:nvSpPr>
        <p:spPr>
          <a:xfrm>
            <a:off x="537601" y="5478789"/>
            <a:ext cx="5488896" cy="923330"/>
          </a:xfrm>
          <a:prstGeom prst="rect">
            <a:avLst/>
          </a:prstGeom>
          <a:noFill/>
        </p:spPr>
        <p:txBody>
          <a:bodyPr wrap="square" rtlCol="0">
            <a:spAutoFit/>
          </a:bodyPr>
          <a:lstStyle/>
          <a:p>
            <a:r>
              <a:rPr lang="en-US" sz="1800" b="0" i="1" u="none" strike="noStrike" baseline="0" dirty="0">
                <a:solidFill>
                  <a:srgbClr val="000000"/>
                </a:solidFill>
                <a:latin typeface="Times New Roman" panose="02020603050405020304" pitchFamily="18" charset="0"/>
              </a:rPr>
              <a:t>CPU power limit is 60 Watt, the DRAM power limit is 12Watt and GPU was set to 250 Watt (Default) where we used </a:t>
            </a:r>
            <a:r>
              <a:rPr lang="en-US" sz="1800" b="0" i="1" u="none" strike="noStrike" baseline="0" dirty="0" err="1">
                <a:solidFill>
                  <a:srgbClr val="000000"/>
                </a:solidFill>
                <a:latin typeface="Times New Roman" panose="02020603050405020304" pitchFamily="18" charset="0"/>
              </a:rPr>
              <a:t>batch_size</a:t>
            </a:r>
            <a:r>
              <a:rPr lang="en-US" sz="1800" b="0" i="1" u="none" strike="noStrike" baseline="0" dirty="0">
                <a:solidFill>
                  <a:srgbClr val="000000"/>
                </a:solidFill>
                <a:latin typeface="Times New Roman" panose="02020603050405020304" pitchFamily="18" charset="0"/>
              </a:rPr>
              <a:t>=120 for training</a:t>
            </a:r>
            <a:endParaRPr lang="en-US" dirty="0"/>
          </a:p>
        </p:txBody>
      </p:sp>
      <p:sp>
        <p:nvSpPr>
          <p:cNvPr id="7" name="TextBox 6">
            <a:extLst>
              <a:ext uri="{FF2B5EF4-FFF2-40B4-BE49-F238E27FC236}">
                <a16:creationId xmlns:a16="http://schemas.microsoft.com/office/drawing/2014/main" id="{B556A704-502D-65F1-0AAB-26D126E748FB}"/>
              </a:ext>
            </a:extLst>
          </p:cNvPr>
          <p:cNvSpPr txBox="1"/>
          <p:nvPr/>
        </p:nvSpPr>
        <p:spPr>
          <a:xfrm>
            <a:off x="5988416" y="5456947"/>
            <a:ext cx="5488896" cy="923330"/>
          </a:xfrm>
          <a:prstGeom prst="rect">
            <a:avLst/>
          </a:prstGeom>
          <a:noFill/>
        </p:spPr>
        <p:txBody>
          <a:bodyPr wrap="square" rtlCol="0">
            <a:spAutoFit/>
          </a:bodyPr>
          <a:lstStyle/>
          <a:p>
            <a:r>
              <a:rPr lang="en-US" sz="1800" b="0" i="1" u="none" strike="noStrike" baseline="0" dirty="0">
                <a:solidFill>
                  <a:srgbClr val="000000"/>
                </a:solidFill>
                <a:latin typeface="Times New Roman" panose="02020603050405020304" pitchFamily="18" charset="0"/>
              </a:rPr>
              <a:t>CPU power limit is 60 Watt, the DRAM power limit is 12Watt and GPU was set to 250 Watt (Default) where we used </a:t>
            </a:r>
            <a:r>
              <a:rPr lang="en-US" sz="1800" b="0" i="1" u="none" strike="noStrike" baseline="0" dirty="0" err="1">
                <a:solidFill>
                  <a:srgbClr val="000000"/>
                </a:solidFill>
                <a:latin typeface="Times New Roman" panose="02020603050405020304" pitchFamily="18" charset="0"/>
              </a:rPr>
              <a:t>batch_size</a:t>
            </a:r>
            <a:r>
              <a:rPr lang="en-US" sz="1800" b="0" i="1" u="none" strike="noStrike" baseline="0" dirty="0">
                <a:solidFill>
                  <a:srgbClr val="000000"/>
                </a:solidFill>
                <a:latin typeface="Times New Roman" panose="02020603050405020304" pitchFamily="18" charset="0"/>
              </a:rPr>
              <a:t>=120 for training</a:t>
            </a:r>
            <a:endParaRPr lang="en-US" dirty="0"/>
          </a:p>
        </p:txBody>
      </p:sp>
      <p:pic>
        <p:nvPicPr>
          <p:cNvPr id="9" name="Picture 8">
            <a:extLst>
              <a:ext uri="{FF2B5EF4-FFF2-40B4-BE49-F238E27FC236}">
                <a16:creationId xmlns:a16="http://schemas.microsoft.com/office/drawing/2014/main" id="{96DC9263-C5F3-8A4E-18A7-7FFC2A7D2551}"/>
              </a:ext>
            </a:extLst>
          </p:cNvPr>
          <p:cNvPicPr>
            <a:picLocks noChangeAspect="1"/>
          </p:cNvPicPr>
          <p:nvPr/>
        </p:nvPicPr>
        <p:blipFill>
          <a:blip r:embed="rId3"/>
          <a:stretch>
            <a:fillRect/>
          </a:stretch>
        </p:blipFill>
        <p:spPr>
          <a:xfrm>
            <a:off x="6275201" y="1404888"/>
            <a:ext cx="5202111" cy="3797883"/>
          </a:xfrm>
          <a:prstGeom prst="rect">
            <a:avLst/>
          </a:prstGeom>
        </p:spPr>
      </p:pic>
      <p:pic>
        <p:nvPicPr>
          <p:cNvPr id="3" name="Picture 2">
            <a:extLst>
              <a:ext uri="{FF2B5EF4-FFF2-40B4-BE49-F238E27FC236}">
                <a16:creationId xmlns:a16="http://schemas.microsoft.com/office/drawing/2014/main" id="{7F8D8A11-B1AA-A388-B93A-790F29615B25}"/>
              </a:ext>
            </a:extLst>
          </p:cNvPr>
          <p:cNvPicPr>
            <a:picLocks noChangeAspect="1"/>
          </p:cNvPicPr>
          <p:nvPr/>
        </p:nvPicPr>
        <p:blipFill>
          <a:blip r:embed="rId4"/>
          <a:stretch>
            <a:fillRect/>
          </a:stretch>
        </p:blipFill>
        <p:spPr>
          <a:xfrm>
            <a:off x="714688" y="1558977"/>
            <a:ext cx="5410669" cy="3499342"/>
          </a:xfrm>
          <a:prstGeom prst="rect">
            <a:avLst/>
          </a:prstGeom>
        </p:spPr>
      </p:pic>
    </p:spTree>
    <p:extLst>
      <p:ext uri="{BB962C8B-B14F-4D97-AF65-F5344CB8AC3E}">
        <p14:creationId xmlns:p14="http://schemas.microsoft.com/office/powerpoint/2010/main" val="23662875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任意多边形: 形状 61">
            <a:extLst>
              <a:ext uri="{FF2B5EF4-FFF2-40B4-BE49-F238E27FC236}">
                <a16:creationId xmlns:a16="http://schemas.microsoft.com/office/drawing/2014/main" id="{E6BA6C41-9783-9EA1-C269-821FD93E7069}"/>
              </a:ext>
            </a:extLst>
          </p:cNvPr>
          <p:cNvSpPr/>
          <p:nvPr/>
        </p:nvSpPr>
        <p:spPr>
          <a:xfrm>
            <a:off x="0" y="0"/>
            <a:ext cx="12192000" cy="6858000"/>
          </a:xfrm>
          <a:custGeom>
            <a:avLst/>
            <a:gdLst>
              <a:gd name="connsiteX0" fmla="*/ 351601 w 12192000"/>
              <a:gd name="connsiteY0" fmla="*/ 106680 h 6858000"/>
              <a:gd name="connsiteX1" fmla="*/ 106680 w 12192000"/>
              <a:gd name="connsiteY1" fmla="*/ 351601 h 6858000"/>
              <a:gd name="connsiteX2" fmla="*/ 106680 w 12192000"/>
              <a:gd name="connsiteY2" fmla="*/ 6506399 h 6858000"/>
              <a:gd name="connsiteX3" fmla="*/ 351601 w 12192000"/>
              <a:gd name="connsiteY3" fmla="*/ 6751320 h 6858000"/>
              <a:gd name="connsiteX4" fmla="*/ 11840399 w 12192000"/>
              <a:gd name="connsiteY4" fmla="*/ 6751320 h 6858000"/>
              <a:gd name="connsiteX5" fmla="*/ 12085320 w 12192000"/>
              <a:gd name="connsiteY5" fmla="*/ 6506399 h 6858000"/>
              <a:gd name="connsiteX6" fmla="*/ 12085320 w 12192000"/>
              <a:gd name="connsiteY6" fmla="*/ 351601 h 6858000"/>
              <a:gd name="connsiteX7" fmla="*/ 11840399 w 12192000"/>
              <a:gd name="connsiteY7" fmla="*/ 10668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351601" y="106680"/>
                </a:moveTo>
                <a:cubicBezTo>
                  <a:pt x="216335" y="106680"/>
                  <a:pt x="106680" y="216335"/>
                  <a:pt x="106680" y="351601"/>
                </a:cubicBezTo>
                <a:lnTo>
                  <a:pt x="106680" y="6506399"/>
                </a:lnTo>
                <a:cubicBezTo>
                  <a:pt x="106680" y="6641665"/>
                  <a:pt x="216335" y="6751320"/>
                  <a:pt x="351601" y="6751320"/>
                </a:cubicBezTo>
                <a:lnTo>
                  <a:pt x="11840399" y="6751320"/>
                </a:lnTo>
                <a:cubicBezTo>
                  <a:pt x="11975665" y="6751320"/>
                  <a:pt x="12085320" y="6641665"/>
                  <a:pt x="12085320" y="6506399"/>
                </a:cubicBezTo>
                <a:lnTo>
                  <a:pt x="12085320" y="351601"/>
                </a:lnTo>
                <a:cubicBezTo>
                  <a:pt x="12085320" y="216335"/>
                  <a:pt x="11975665" y="106680"/>
                  <a:pt x="11840399" y="106680"/>
                </a:cubicBezTo>
                <a:close/>
                <a:moveTo>
                  <a:pt x="0" y="0"/>
                </a:moveTo>
                <a:lnTo>
                  <a:pt x="12192000" y="0"/>
                </a:lnTo>
                <a:lnTo>
                  <a:pt x="12192000" y="6858000"/>
                </a:lnTo>
                <a:lnTo>
                  <a:pt x="0" y="6858000"/>
                </a:lnTo>
                <a:close/>
              </a:path>
            </a:pathLst>
          </a:custGeom>
          <a:solidFill>
            <a:srgbClr val="004EA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63" name="图片 62">
            <a:extLst>
              <a:ext uri="{FF2B5EF4-FFF2-40B4-BE49-F238E27FC236}">
                <a16:creationId xmlns:a16="http://schemas.microsoft.com/office/drawing/2014/main" id="{256369E7-6985-E65F-A489-589D2E28D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4156" y="636429"/>
            <a:ext cx="2490986" cy="461665"/>
          </a:xfrm>
          <a:prstGeom prst="rect">
            <a:avLst/>
          </a:prstGeom>
        </p:spPr>
      </p:pic>
      <p:sp>
        <p:nvSpPr>
          <p:cNvPr id="65" name="文本框 64">
            <a:extLst>
              <a:ext uri="{FF2B5EF4-FFF2-40B4-BE49-F238E27FC236}">
                <a16:creationId xmlns:a16="http://schemas.microsoft.com/office/drawing/2014/main" id="{3F950CA1-376A-F44C-E034-E32A9BE19BF9}"/>
              </a:ext>
            </a:extLst>
          </p:cNvPr>
          <p:cNvSpPr txBox="1"/>
          <p:nvPr/>
        </p:nvSpPr>
        <p:spPr>
          <a:xfrm>
            <a:off x="998585" y="605651"/>
            <a:ext cx="8370267" cy="523220"/>
          </a:xfrm>
          <a:prstGeom prst="rect">
            <a:avLst/>
          </a:prstGeom>
          <a:noFill/>
        </p:spPr>
        <p:txBody>
          <a:bodyPr wrap="square">
            <a:spAutoFit/>
          </a:bodyPr>
          <a:lstStyle/>
          <a:p>
            <a:r>
              <a:rPr lang="en-US" altLang="zh-CN" sz="2800" b="1" dirty="0">
                <a:solidFill>
                  <a:srgbClr val="004EA2"/>
                </a:solidFill>
                <a:latin typeface="Microsoft YaHei" panose="020B0503020204020204" pitchFamily="34" charset="-122"/>
                <a:ea typeface="Microsoft YaHei" panose="020B0503020204020204" pitchFamily="34" charset="-122"/>
                <a:cs typeface="Times New Roman" panose="02020603050405020304" pitchFamily="18" charset="0"/>
              </a:rPr>
              <a:t>6.3 Power Capping Value</a:t>
            </a:r>
            <a:endParaRPr lang="zh-CN" altLang="en-US" sz="2800" b="1" dirty="0">
              <a:solidFill>
                <a:srgbClr val="004EA2"/>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66" name="矩形 65">
            <a:extLst>
              <a:ext uri="{FF2B5EF4-FFF2-40B4-BE49-F238E27FC236}">
                <a16:creationId xmlns:a16="http://schemas.microsoft.com/office/drawing/2014/main" id="{539CD134-D907-5D86-2ADA-DDF9F97CC7E9}"/>
              </a:ext>
            </a:extLst>
          </p:cNvPr>
          <p:cNvSpPr/>
          <p:nvPr/>
        </p:nvSpPr>
        <p:spPr>
          <a:xfrm flipH="1">
            <a:off x="939648" y="700574"/>
            <a:ext cx="58937" cy="333374"/>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6" name="TextBox 5">
            <a:extLst>
              <a:ext uri="{FF2B5EF4-FFF2-40B4-BE49-F238E27FC236}">
                <a16:creationId xmlns:a16="http://schemas.microsoft.com/office/drawing/2014/main" id="{242576BA-2397-EC0D-8212-EA7EBB3A2EA0}"/>
              </a:ext>
            </a:extLst>
          </p:cNvPr>
          <p:cNvSpPr txBox="1"/>
          <p:nvPr/>
        </p:nvSpPr>
        <p:spPr>
          <a:xfrm>
            <a:off x="434715" y="4713465"/>
            <a:ext cx="11392524" cy="1200329"/>
          </a:xfrm>
          <a:prstGeom prst="rect">
            <a:avLst/>
          </a:prstGeom>
          <a:noFill/>
        </p:spPr>
        <p:txBody>
          <a:bodyPr wrap="square" rtlCol="0">
            <a:spAutoFit/>
          </a:bodyPr>
          <a:lstStyle/>
          <a:p>
            <a:r>
              <a:rPr lang="en-US" sz="1800" b="0" i="0" u="none" strike="noStrike" baseline="0" dirty="0">
                <a:solidFill>
                  <a:srgbClr val="000000"/>
                </a:solidFill>
                <a:latin typeface="Calibri" panose="020F0502020204030204" pitchFamily="34" charset="0"/>
              </a:rPr>
              <a:t>We can see the </a:t>
            </a:r>
            <a:r>
              <a:rPr lang="en-US" sz="1800" b="0" i="0" u="none" strike="noStrike" baseline="0" dirty="0" err="1">
                <a:solidFill>
                  <a:srgbClr val="000000"/>
                </a:solidFill>
                <a:latin typeface="Calibri" panose="020F0502020204030204" pitchFamily="34" charset="0"/>
              </a:rPr>
              <a:t>that,performance</a:t>
            </a:r>
            <a:r>
              <a:rPr lang="en-US" sz="1800" b="0" i="0" u="none" strike="noStrike" baseline="0" dirty="0">
                <a:solidFill>
                  <a:srgbClr val="000000"/>
                </a:solidFill>
                <a:latin typeface="Calibri" panose="020F0502020204030204" pitchFamily="34" charset="0"/>
              </a:rPr>
              <a:t> mode(perf) consume maximum </a:t>
            </a:r>
            <a:r>
              <a:rPr lang="en-US" sz="1800" b="0" i="0" u="none" strike="noStrike" baseline="0" dirty="0" err="1">
                <a:solidFill>
                  <a:srgbClr val="000000"/>
                </a:solidFill>
                <a:latin typeface="Calibri" panose="020F0502020204030204" pitchFamily="34" charset="0"/>
              </a:rPr>
              <a:t>energy.Surprisingly</a:t>
            </a:r>
            <a:r>
              <a:rPr lang="en-US" sz="1800" b="0" i="0" u="none" strike="noStrike" baseline="0" dirty="0">
                <a:solidFill>
                  <a:srgbClr val="000000"/>
                </a:solidFill>
                <a:latin typeface="Calibri" panose="020F0502020204030204" pitchFamily="34" charset="0"/>
              </a:rPr>
              <a:t> </a:t>
            </a:r>
            <a:r>
              <a:rPr lang="en-US" sz="1800" b="0" i="0" u="none" strike="noStrike" baseline="0" dirty="0" err="1">
                <a:solidFill>
                  <a:srgbClr val="000000"/>
                </a:solidFill>
                <a:latin typeface="Calibri" panose="020F0502020204030204" pitchFamily="34" charset="0"/>
              </a:rPr>
              <a:t>powersave</a:t>
            </a:r>
            <a:r>
              <a:rPr lang="en-US" sz="1800" b="0" i="0" u="none" strike="noStrike" baseline="0" dirty="0">
                <a:solidFill>
                  <a:srgbClr val="000000"/>
                </a:solidFill>
                <a:latin typeface="Calibri" panose="020F0502020204030204" pitchFamily="34" charset="0"/>
              </a:rPr>
              <a:t> also consume a lot of energy because it runs for a long time compared to other </a:t>
            </a:r>
            <a:r>
              <a:rPr lang="en-US" sz="1800" b="0" i="0" u="none" strike="noStrike" baseline="0" dirty="0" err="1">
                <a:solidFill>
                  <a:srgbClr val="000000"/>
                </a:solidFill>
                <a:latin typeface="Calibri" panose="020F0502020204030204" pitchFamily="34" charset="0"/>
              </a:rPr>
              <a:t>modes.By</a:t>
            </a:r>
            <a:r>
              <a:rPr lang="en-US" sz="1800" b="0" i="0" u="none" strike="noStrike" baseline="0" dirty="0">
                <a:solidFill>
                  <a:srgbClr val="000000"/>
                </a:solidFill>
                <a:latin typeface="Calibri" panose="020F0502020204030204" pitchFamily="34" charset="0"/>
              </a:rPr>
              <a:t> doing different experiment in different ,we can see </a:t>
            </a:r>
            <a:r>
              <a:rPr lang="en-US" sz="1800" b="0" i="0" u="none" strike="noStrike" baseline="0" dirty="0" err="1">
                <a:solidFill>
                  <a:srgbClr val="000000"/>
                </a:solidFill>
                <a:latin typeface="Calibri" panose="020F0502020204030204" pitchFamily="34" charset="0"/>
              </a:rPr>
              <a:t>thatconservative</a:t>
            </a:r>
            <a:r>
              <a:rPr lang="en-US" sz="1800" b="0" i="0" u="none" strike="noStrike" baseline="0" dirty="0">
                <a:solidFill>
                  <a:srgbClr val="000000"/>
                </a:solidFill>
                <a:latin typeface="Calibri" panose="020F0502020204030204" pitchFamily="34" charset="0"/>
              </a:rPr>
              <a:t> mood gives the optimal solution for this problem which has a balance tradeoff between time and energy consumption</a:t>
            </a:r>
            <a:endParaRPr lang="en-US" dirty="0"/>
          </a:p>
        </p:txBody>
      </p:sp>
      <p:pic>
        <p:nvPicPr>
          <p:cNvPr id="4" name="Picture 3">
            <a:extLst>
              <a:ext uri="{FF2B5EF4-FFF2-40B4-BE49-F238E27FC236}">
                <a16:creationId xmlns:a16="http://schemas.microsoft.com/office/drawing/2014/main" id="{C51A731C-3692-3CBE-90FF-5111C3F6707A}"/>
              </a:ext>
            </a:extLst>
          </p:cNvPr>
          <p:cNvPicPr>
            <a:picLocks noChangeAspect="1"/>
          </p:cNvPicPr>
          <p:nvPr/>
        </p:nvPicPr>
        <p:blipFill>
          <a:blip r:embed="rId3"/>
          <a:stretch>
            <a:fillRect/>
          </a:stretch>
        </p:blipFill>
        <p:spPr>
          <a:xfrm>
            <a:off x="2855775" y="1128872"/>
            <a:ext cx="6513077" cy="3413148"/>
          </a:xfrm>
          <a:prstGeom prst="rect">
            <a:avLst/>
          </a:prstGeom>
        </p:spPr>
      </p:pic>
    </p:spTree>
    <p:extLst>
      <p:ext uri="{BB962C8B-B14F-4D97-AF65-F5344CB8AC3E}">
        <p14:creationId xmlns:p14="http://schemas.microsoft.com/office/powerpoint/2010/main" val="1323581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任意多边形: 形状 61">
            <a:extLst>
              <a:ext uri="{FF2B5EF4-FFF2-40B4-BE49-F238E27FC236}">
                <a16:creationId xmlns:a16="http://schemas.microsoft.com/office/drawing/2014/main" id="{E6BA6C41-9783-9EA1-C269-821FD93E7069}"/>
              </a:ext>
            </a:extLst>
          </p:cNvPr>
          <p:cNvSpPr/>
          <p:nvPr/>
        </p:nvSpPr>
        <p:spPr>
          <a:xfrm>
            <a:off x="0" y="0"/>
            <a:ext cx="12192000" cy="6858000"/>
          </a:xfrm>
          <a:custGeom>
            <a:avLst/>
            <a:gdLst>
              <a:gd name="connsiteX0" fmla="*/ 351601 w 12192000"/>
              <a:gd name="connsiteY0" fmla="*/ 106680 h 6858000"/>
              <a:gd name="connsiteX1" fmla="*/ 106680 w 12192000"/>
              <a:gd name="connsiteY1" fmla="*/ 351601 h 6858000"/>
              <a:gd name="connsiteX2" fmla="*/ 106680 w 12192000"/>
              <a:gd name="connsiteY2" fmla="*/ 6506399 h 6858000"/>
              <a:gd name="connsiteX3" fmla="*/ 351601 w 12192000"/>
              <a:gd name="connsiteY3" fmla="*/ 6751320 h 6858000"/>
              <a:gd name="connsiteX4" fmla="*/ 11840399 w 12192000"/>
              <a:gd name="connsiteY4" fmla="*/ 6751320 h 6858000"/>
              <a:gd name="connsiteX5" fmla="*/ 12085320 w 12192000"/>
              <a:gd name="connsiteY5" fmla="*/ 6506399 h 6858000"/>
              <a:gd name="connsiteX6" fmla="*/ 12085320 w 12192000"/>
              <a:gd name="connsiteY6" fmla="*/ 351601 h 6858000"/>
              <a:gd name="connsiteX7" fmla="*/ 11840399 w 12192000"/>
              <a:gd name="connsiteY7" fmla="*/ 10668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351601" y="106680"/>
                </a:moveTo>
                <a:cubicBezTo>
                  <a:pt x="216335" y="106680"/>
                  <a:pt x="106680" y="216335"/>
                  <a:pt x="106680" y="351601"/>
                </a:cubicBezTo>
                <a:lnTo>
                  <a:pt x="106680" y="6506399"/>
                </a:lnTo>
                <a:cubicBezTo>
                  <a:pt x="106680" y="6641665"/>
                  <a:pt x="216335" y="6751320"/>
                  <a:pt x="351601" y="6751320"/>
                </a:cubicBezTo>
                <a:lnTo>
                  <a:pt x="11840399" y="6751320"/>
                </a:lnTo>
                <a:cubicBezTo>
                  <a:pt x="11975665" y="6751320"/>
                  <a:pt x="12085320" y="6641665"/>
                  <a:pt x="12085320" y="6506399"/>
                </a:cubicBezTo>
                <a:lnTo>
                  <a:pt x="12085320" y="351601"/>
                </a:lnTo>
                <a:cubicBezTo>
                  <a:pt x="12085320" y="216335"/>
                  <a:pt x="11975665" y="106680"/>
                  <a:pt x="11840399" y="106680"/>
                </a:cubicBezTo>
                <a:close/>
                <a:moveTo>
                  <a:pt x="0" y="0"/>
                </a:moveTo>
                <a:lnTo>
                  <a:pt x="12192000" y="0"/>
                </a:lnTo>
                <a:lnTo>
                  <a:pt x="12192000" y="6858000"/>
                </a:lnTo>
                <a:lnTo>
                  <a:pt x="0" y="6858000"/>
                </a:lnTo>
                <a:close/>
              </a:path>
            </a:pathLst>
          </a:custGeom>
          <a:solidFill>
            <a:srgbClr val="004EA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63" name="图片 62">
            <a:extLst>
              <a:ext uri="{FF2B5EF4-FFF2-40B4-BE49-F238E27FC236}">
                <a16:creationId xmlns:a16="http://schemas.microsoft.com/office/drawing/2014/main" id="{256369E7-6985-E65F-A489-589D2E28D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4156" y="636429"/>
            <a:ext cx="2490986" cy="461665"/>
          </a:xfrm>
          <a:prstGeom prst="rect">
            <a:avLst/>
          </a:prstGeom>
        </p:spPr>
      </p:pic>
      <p:sp>
        <p:nvSpPr>
          <p:cNvPr id="65" name="文本框 64">
            <a:extLst>
              <a:ext uri="{FF2B5EF4-FFF2-40B4-BE49-F238E27FC236}">
                <a16:creationId xmlns:a16="http://schemas.microsoft.com/office/drawing/2014/main" id="{3F950CA1-376A-F44C-E034-E32A9BE19BF9}"/>
              </a:ext>
            </a:extLst>
          </p:cNvPr>
          <p:cNvSpPr txBox="1"/>
          <p:nvPr/>
        </p:nvSpPr>
        <p:spPr>
          <a:xfrm>
            <a:off x="998585" y="605651"/>
            <a:ext cx="8370267" cy="1384995"/>
          </a:xfrm>
          <a:prstGeom prst="rect">
            <a:avLst/>
          </a:prstGeom>
          <a:noFill/>
        </p:spPr>
        <p:txBody>
          <a:bodyPr wrap="square">
            <a:spAutoFit/>
          </a:bodyPr>
          <a:lstStyle/>
          <a:p>
            <a:r>
              <a:rPr lang="en-US" altLang="zh-CN" sz="2800" b="1" dirty="0">
                <a:solidFill>
                  <a:srgbClr val="004EA2"/>
                </a:solidFill>
                <a:latin typeface="Microsoft YaHei" panose="020B0503020204020204" pitchFamily="34" charset="-122"/>
                <a:ea typeface="Microsoft YaHei" panose="020B0503020204020204" pitchFamily="34" charset="-122"/>
                <a:cs typeface="Times New Roman" panose="02020603050405020304" pitchFamily="18" charset="0"/>
              </a:rPr>
              <a:t>6.4 Optimize Energy Efficiency by Selecting the Optimal Parameters, DVFS policies, Power Capping Value</a:t>
            </a:r>
            <a:endParaRPr lang="zh-CN" altLang="en-US" sz="2800" b="1" dirty="0">
              <a:solidFill>
                <a:srgbClr val="004EA2"/>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66" name="矩形 65">
            <a:extLst>
              <a:ext uri="{FF2B5EF4-FFF2-40B4-BE49-F238E27FC236}">
                <a16:creationId xmlns:a16="http://schemas.microsoft.com/office/drawing/2014/main" id="{539CD134-D907-5D86-2ADA-DDF9F97CC7E9}"/>
              </a:ext>
            </a:extLst>
          </p:cNvPr>
          <p:cNvSpPr/>
          <p:nvPr/>
        </p:nvSpPr>
        <p:spPr>
          <a:xfrm flipH="1">
            <a:off x="939648" y="700574"/>
            <a:ext cx="58937" cy="333374"/>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8" name="TextBox 7">
            <a:extLst>
              <a:ext uri="{FF2B5EF4-FFF2-40B4-BE49-F238E27FC236}">
                <a16:creationId xmlns:a16="http://schemas.microsoft.com/office/drawing/2014/main" id="{383B86F1-FE04-F9F3-4284-77B584AE6ADC}"/>
              </a:ext>
            </a:extLst>
          </p:cNvPr>
          <p:cNvSpPr txBox="1"/>
          <p:nvPr/>
        </p:nvSpPr>
        <p:spPr>
          <a:xfrm>
            <a:off x="939648" y="2085569"/>
            <a:ext cx="10371834" cy="1477328"/>
          </a:xfrm>
          <a:prstGeom prst="rect">
            <a:avLst/>
          </a:prstGeom>
          <a:noFill/>
        </p:spPr>
        <p:txBody>
          <a:bodyPr wrap="square" rtlCol="0">
            <a:spAutoFit/>
          </a:bodyPr>
          <a:lstStyle/>
          <a:p>
            <a:pPr algn="just"/>
            <a:r>
              <a:rPr lang="en-US" sz="1800" b="0" i="0" u="none" strike="noStrike" baseline="0" dirty="0">
                <a:solidFill>
                  <a:srgbClr val="000000"/>
                </a:solidFill>
                <a:latin typeface="Times New Roman" panose="02020603050405020304" pitchFamily="18" charset="0"/>
              </a:rPr>
              <a:t>We can see that </a:t>
            </a:r>
            <a:r>
              <a:rPr lang="en-US" sz="1800" b="0" i="0" u="none" strike="noStrike" baseline="0" dirty="0" err="1">
                <a:solidFill>
                  <a:srgbClr val="000000"/>
                </a:solidFill>
                <a:latin typeface="Times New Roman" panose="02020603050405020304" pitchFamily="18" charset="0"/>
              </a:rPr>
              <a:t>performace</a:t>
            </a:r>
            <a:r>
              <a:rPr lang="en-US" sz="1800" b="0" i="0" u="none" strike="noStrike" baseline="0" dirty="0">
                <a:solidFill>
                  <a:srgbClr val="000000"/>
                </a:solidFill>
                <a:latin typeface="Times New Roman" panose="02020603050405020304" pitchFamily="18" charset="0"/>
              </a:rPr>
              <a:t> take the least time to finish the task but it consumes a large amount of energy compared to other modes.</a:t>
            </a:r>
          </a:p>
          <a:p>
            <a:pPr algn="just"/>
            <a:endParaRPr lang="en-US" dirty="0">
              <a:solidFill>
                <a:srgbClr val="000000"/>
              </a:solidFill>
              <a:latin typeface="Times New Roman" panose="02020603050405020304" pitchFamily="18" charset="0"/>
            </a:endParaRPr>
          </a:p>
          <a:p>
            <a:pPr algn="just"/>
            <a:r>
              <a:rPr lang="en-US" sz="1800" b="0" i="0" u="none" strike="noStrike" baseline="0" dirty="0">
                <a:solidFill>
                  <a:srgbClr val="000000"/>
                </a:solidFill>
                <a:latin typeface="Times New Roman" panose="02020603050405020304" pitchFamily="18" charset="0"/>
              </a:rPr>
              <a:t>By careful observation and doing lot of experiments in different </a:t>
            </a:r>
            <a:r>
              <a:rPr lang="en-US" sz="1800" b="0" i="0" u="none" strike="noStrike" baseline="0" dirty="0" err="1">
                <a:solidFill>
                  <a:srgbClr val="000000"/>
                </a:solidFill>
                <a:latin typeface="Times New Roman" panose="02020603050405020304" pitchFamily="18" charset="0"/>
              </a:rPr>
              <a:t>scenario.We</a:t>
            </a:r>
            <a:r>
              <a:rPr lang="en-US" sz="1800" b="0" i="0" u="none" strike="noStrike" baseline="0" dirty="0">
                <a:solidFill>
                  <a:srgbClr val="000000"/>
                </a:solidFill>
                <a:latin typeface="Times New Roman" panose="02020603050405020304" pitchFamily="18" charset="0"/>
              </a:rPr>
              <a:t> can come to the conclusion that, conservative is the best option based on running time of the program and energy consumed.</a:t>
            </a:r>
            <a:endParaRPr lang="en-US" dirty="0"/>
          </a:p>
        </p:txBody>
      </p:sp>
    </p:spTree>
    <p:extLst>
      <p:ext uri="{BB962C8B-B14F-4D97-AF65-F5344CB8AC3E}">
        <p14:creationId xmlns:p14="http://schemas.microsoft.com/office/powerpoint/2010/main" val="41615091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9E52AE7E-0CEB-48F7-2592-BAB706D8F6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7060"/>
            <a:ext cx="4572345" cy="6858000"/>
          </a:xfrm>
          <a:prstGeom prst="rect">
            <a:avLst/>
          </a:prstGeom>
        </p:spPr>
      </p:pic>
      <p:sp>
        <p:nvSpPr>
          <p:cNvPr id="8" name="矩形 7">
            <a:extLst>
              <a:ext uri="{FF2B5EF4-FFF2-40B4-BE49-F238E27FC236}">
                <a16:creationId xmlns:a16="http://schemas.microsoft.com/office/drawing/2014/main" id="{8A3E4C4B-F6CC-DD77-B339-AF9E99E94C71}"/>
              </a:ext>
            </a:extLst>
          </p:cNvPr>
          <p:cNvSpPr/>
          <p:nvPr/>
        </p:nvSpPr>
        <p:spPr>
          <a:xfrm>
            <a:off x="0" y="0"/>
            <a:ext cx="4572345" cy="6875060"/>
          </a:xfrm>
          <a:prstGeom prst="rect">
            <a:avLst/>
          </a:prstGeom>
          <a:solidFill>
            <a:srgbClr val="004EA2">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0" name="文本框 9">
            <a:extLst>
              <a:ext uri="{FF2B5EF4-FFF2-40B4-BE49-F238E27FC236}">
                <a16:creationId xmlns:a16="http://schemas.microsoft.com/office/drawing/2014/main" id="{6FB2C30D-21C4-597F-4445-3CA79796D284}"/>
              </a:ext>
            </a:extLst>
          </p:cNvPr>
          <p:cNvSpPr txBox="1"/>
          <p:nvPr/>
        </p:nvSpPr>
        <p:spPr>
          <a:xfrm>
            <a:off x="5738884" y="2828835"/>
            <a:ext cx="6509637" cy="1015663"/>
          </a:xfrm>
          <a:prstGeom prst="rect">
            <a:avLst/>
          </a:prstGeom>
          <a:noFill/>
        </p:spPr>
        <p:txBody>
          <a:bodyPr wrap="square" rtlCol="0">
            <a:spAutoFit/>
          </a:bodyPr>
          <a:lstStyle/>
          <a:p>
            <a:r>
              <a:rPr lang="en-US" altLang="zh-CN" sz="6000" b="1" dirty="0">
                <a:solidFill>
                  <a:srgbClr val="004EA2"/>
                </a:solidFill>
                <a:latin typeface="Microsoft YaHei" panose="020B0503020204020204" pitchFamily="34" charset="-122"/>
                <a:ea typeface="Microsoft YaHei" panose="020B0503020204020204" pitchFamily="34" charset="-122"/>
                <a:cs typeface="Times New Roman" panose="02020603050405020304" pitchFamily="18" charset="0"/>
              </a:rPr>
              <a:t>Conclusions</a:t>
            </a:r>
            <a:endParaRPr lang="zh-CN" altLang="en-US" sz="6000" b="1" dirty="0">
              <a:solidFill>
                <a:srgbClr val="004EA2"/>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4" name="文本框 3">
            <a:extLst>
              <a:ext uri="{FF2B5EF4-FFF2-40B4-BE49-F238E27FC236}">
                <a16:creationId xmlns:a16="http://schemas.microsoft.com/office/drawing/2014/main" id="{35A44009-11ED-45F9-067E-86F2E88EDBCD}"/>
              </a:ext>
            </a:extLst>
          </p:cNvPr>
          <p:cNvSpPr txBox="1"/>
          <p:nvPr/>
        </p:nvSpPr>
        <p:spPr>
          <a:xfrm>
            <a:off x="2380856" y="2568897"/>
            <a:ext cx="2191489" cy="1754326"/>
          </a:xfrm>
          <a:prstGeom prst="rect">
            <a:avLst/>
          </a:prstGeom>
          <a:noFill/>
        </p:spPr>
        <p:txBody>
          <a:bodyPr wrap="square" rtlCol="0">
            <a:spAutoFit/>
          </a:bodyPr>
          <a:lstStyle/>
          <a:p>
            <a:pPr algn="r"/>
            <a:r>
              <a:rPr lang="en-US" altLang="zh-CN" sz="5400" b="1" spc="3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PART 07</a:t>
            </a:r>
            <a:endParaRPr lang="zh-CN" altLang="en-US" sz="5400" b="1" spc="3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2" name="文本框 11">
            <a:extLst>
              <a:ext uri="{FF2B5EF4-FFF2-40B4-BE49-F238E27FC236}">
                <a16:creationId xmlns:a16="http://schemas.microsoft.com/office/drawing/2014/main" id="{3B6FB99B-267B-3183-32F2-E3172B2BF606}"/>
              </a:ext>
            </a:extLst>
          </p:cNvPr>
          <p:cNvSpPr txBox="1"/>
          <p:nvPr/>
        </p:nvSpPr>
        <p:spPr>
          <a:xfrm>
            <a:off x="5738884" y="3844498"/>
            <a:ext cx="6093724" cy="338554"/>
          </a:xfrm>
          <a:prstGeom prst="rect">
            <a:avLst/>
          </a:prstGeom>
          <a:noFill/>
        </p:spPr>
        <p:txBody>
          <a:bodyPr wrap="square">
            <a:spAutoFit/>
          </a:bodyPr>
          <a:lstStyle/>
          <a:p>
            <a:r>
              <a:rPr lang="en-US" altLang="zh-CN" sz="1600" dirty="0">
                <a:latin typeface="Microsoft YaHei" panose="020B0503020204020204" pitchFamily="34" charset="-122"/>
                <a:ea typeface="Microsoft YaHei" panose="020B0503020204020204" pitchFamily="34" charset="-122"/>
                <a:cs typeface="Times New Roman" panose="02020603050405020304" pitchFamily="18" charset="0"/>
              </a:rPr>
              <a:t>Ending and Future Works</a:t>
            </a:r>
            <a:endParaRPr lang="zh-CN" altLang="en-US" sz="1600"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3" name="矩形 12">
            <a:extLst>
              <a:ext uri="{FF2B5EF4-FFF2-40B4-BE49-F238E27FC236}">
                <a16:creationId xmlns:a16="http://schemas.microsoft.com/office/drawing/2014/main" id="{66C3A2E7-A75F-3891-3499-AB1A9437CEC6}"/>
              </a:ext>
            </a:extLst>
          </p:cNvPr>
          <p:cNvSpPr/>
          <p:nvPr/>
        </p:nvSpPr>
        <p:spPr>
          <a:xfrm>
            <a:off x="5505851" y="2941320"/>
            <a:ext cx="109183" cy="1158240"/>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4" name="矩形 13">
            <a:extLst>
              <a:ext uri="{FF2B5EF4-FFF2-40B4-BE49-F238E27FC236}">
                <a16:creationId xmlns:a16="http://schemas.microsoft.com/office/drawing/2014/main" id="{B5A8826E-60B6-D1C4-4E88-ABFF1A2A1BBF}"/>
              </a:ext>
            </a:extLst>
          </p:cNvPr>
          <p:cNvSpPr/>
          <p:nvPr/>
        </p:nvSpPr>
        <p:spPr>
          <a:xfrm>
            <a:off x="2258022" y="2133600"/>
            <a:ext cx="2649257" cy="2499360"/>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809034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任意多边形: 形状 61">
            <a:extLst>
              <a:ext uri="{FF2B5EF4-FFF2-40B4-BE49-F238E27FC236}">
                <a16:creationId xmlns:a16="http://schemas.microsoft.com/office/drawing/2014/main" id="{E6BA6C41-9783-9EA1-C269-821FD93E7069}"/>
              </a:ext>
            </a:extLst>
          </p:cNvPr>
          <p:cNvSpPr/>
          <p:nvPr/>
        </p:nvSpPr>
        <p:spPr>
          <a:xfrm>
            <a:off x="0" y="0"/>
            <a:ext cx="12192000" cy="6858000"/>
          </a:xfrm>
          <a:custGeom>
            <a:avLst/>
            <a:gdLst>
              <a:gd name="connsiteX0" fmla="*/ 351601 w 12192000"/>
              <a:gd name="connsiteY0" fmla="*/ 106680 h 6858000"/>
              <a:gd name="connsiteX1" fmla="*/ 106680 w 12192000"/>
              <a:gd name="connsiteY1" fmla="*/ 351601 h 6858000"/>
              <a:gd name="connsiteX2" fmla="*/ 106680 w 12192000"/>
              <a:gd name="connsiteY2" fmla="*/ 6506399 h 6858000"/>
              <a:gd name="connsiteX3" fmla="*/ 351601 w 12192000"/>
              <a:gd name="connsiteY3" fmla="*/ 6751320 h 6858000"/>
              <a:gd name="connsiteX4" fmla="*/ 11840399 w 12192000"/>
              <a:gd name="connsiteY4" fmla="*/ 6751320 h 6858000"/>
              <a:gd name="connsiteX5" fmla="*/ 12085320 w 12192000"/>
              <a:gd name="connsiteY5" fmla="*/ 6506399 h 6858000"/>
              <a:gd name="connsiteX6" fmla="*/ 12085320 w 12192000"/>
              <a:gd name="connsiteY6" fmla="*/ 351601 h 6858000"/>
              <a:gd name="connsiteX7" fmla="*/ 11840399 w 12192000"/>
              <a:gd name="connsiteY7" fmla="*/ 10668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351601" y="106680"/>
                </a:moveTo>
                <a:cubicBezTo>
                  <a:pt x="216335" y="106680"/>
                  <a:pt x="106680" y="216335"/>
                  <a:pt x="106680" y="351601"/>
                </a:cubicBezTo>
                <a:lnTo>
                  <a:pt x="106680" y="6506399"/>
                </a:lnTo>
                <a:cubicBezTo>
                  <a:pt x="106680" y="6641665"/>
                  <a:pt x="216335" y="6751320"/>
                  <a:pt x="351601" y="6751320"/>
                </a:cubicBezTo>
                <a:lnTo>
                  <a:pt x="11840399" y="6751320"/>
                </a:lnTo>
                <a:cubicBezTo>
                  <a:pt x="11975665" y="6751320"/>
                  <a:pt x="12085320" y="6641665"/>
                  <a:pt x="12085320" y="6506399"/>
                </a:cubicBezTo>
                <a:lnTo>
                  <a:pt x="12085320" y="351601"/>
                </a:lnTo>
                <a:cubicBezTo>
                  <a:pt x="12085320" y="216335"/>
                  <a:pt x="11975665" y="106680"/>
                  <a:pt x="11840399" y="106680"/>
                </a:cubicBezTo>
                <a:close/>
                <a:moveTo>
                  <a:pt x="0" y="0"/>
                </a:moveTo>
                <a:lnTo>
                  <a:pt x="12192000" y="0"/>
                </a:lnTo>
                <a:lnTo>
                  <a:pt x="12192000" y="6858000"/>
                </a:lnTo>
                <a:lnTo>
                  <a:pt x="0" y="6858000"/>
                </a:lnTo>
                <a:close/>
              </a:path>
            </a:pathLst>
          </a:custGeom>
          <a:solidFill>
            <a:srgbClr val="004EA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63" name="图片 62">
            <a:extLst>
              <a:ext uri="{FF2B5EF4-FFF2-40B4-BE49-F238E27FC236}">
                <a16:creationId xmlns:a16="http://schemas.microsoft.com/office/drawing/2014/main" id="{256369E7-6985-E65F-A489-589D2E28D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4156" y="636429"/>
            <a:ext cx="2490986" cy="461665"/>
          </a:xfrm>
          <a:prstGeom prst="rect">
            <a:avLst/>
          </a:prstGeom>
        </p:spPr>
      </p:pic>
      <p:sp>
        <p:nvSpPr>
          <p:cNvPr id="65" name="文本框 64">
            <a:extLst>
              <a:ext uri="{FF2B5EF4-FFF2-40B4-BE49-F238E27FC236}">
                <a16:creationId xmlns:a16="http://schemas.microsoft.com/office/drawing/2014/main" id="{3F950CA1-376A-F44C-E034-E32A9BE19BF9}"/>
              </a:ext>
            </a:extLst>
          </p:cNvPr>
          <p:cNvSpPr txBox="1"/>
          <p:nvPr/>
        </p:nvSpPr>
        <p:spPr>
          <a:xfrm>
            <a:off x="998585" y="574873"/>
            <a:ext cx="7743633" cy="584775"/>
          </a:xfrm>
          <a:prstGeom prst="rect">
            <a:avLst/>
          </a:prstGeom>
          <a:noFill/>
        </p:spPr>
        <p:txBody>
          <a:bodyPr wrap="square">
            <a:spAutoFit/>
          </a:bodyPr>
          <a:lstStyle/>
          <a:p>
            <a:r>
              <a:rPr lang="en-US" altLang="zh-CN" sz="3200" b="1" dirty="0">
                <a:solidFill>
                  <a:schemeClr val="accent1"/>
                </a:solidFill>
                <a:latin typeface="Times New Roman" panose="02020603050405020304" pitchFamily="18" charset="0"/>
                <a:cs typeface="Times New Roman" panose="02020603050405020304" pitchFamily="18" charset="0"/>
                <a:sym typeface="+mn-lt"/>
              </a:rPr>
              <a:t>1.1Research Background</a:t>
            </a:r>
            <a:endParaRPr lang="zh-CN" altLang="en-US" sz="14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66" name="矩形 65">
            <a:extLst>
              <a:ext uri="{FF2B5EF4-FFF2-40B4-BE49-F238E27FC236}">
                <a16:creationId xmlns:a16="http://schemas.microsoft.com/office/drawing/2014/main" id="{539CD134-D907-5D86-2ADA-DDF9F97CC7E9}"/>
              </a:ext>
            </a:extLst>
          </p:cNvPr>
          <p:cNvSpPr/>
          <p:nvPr/>
        </p:nvSpPr>
        <p:spPr>
          <a:xfrm flipH="1">
            <a:off x="939648" y="700574"/>
            <a:ext cx="58937" cy="333374"/>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2" name="TextBox 1">
            <a:extLst>
              <a:ext uri="{FF2B5EF4-FFF2-40B4-BE49-F238E27FC236}">
                <a16:creationId xmlns:a16="http://schemas.microsoft.com/office/drawing/2014/main" id="{3606C21E-9931-335A-4388-0F1DBE85AAF2}"/>
              </a:ext>
            </a:extLst>
          </p:cNvPr>
          <p:cNvSpPr txBox="1"/>
          <p:nvPr/>
        </p:nvSpPr>
        <p:spPr>
          <a:xfrm>
            <a:off x="1205007" y="1473826"/>
            <a:ext cx="10350135" cy="646331"/>
          </a:xfrm>
          <a:prstGeom prst="rect">
            <a:avLst/>
          </a:prstGeom>
          <a:noFill/>
        </p:spPr>
        <p:txBody>
          <a:bodyPr wrap="square" rtlCol="0">
            <a:spAutoFit/>
          </a:bodyPr>
          <a:lstStyle/>
          <a:p>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Today, data centers consume around (2-4)% of all electricity worldwide and the number keep increasing.</a:t>
            </a:r>
          </a:p>
          <a:p>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ED1662F-99CC-5868-D981-C7C339EA745C}"/>
              </a:ext>
            </a:extLst>
          </p:cNvPr>
          <p:cNvPicPr>
            <a:picLocks noChangeAspect="1"/>
          </p:cNvPicPr>
          <p:nvPr/>
        </p:nvPicPr>
        <p:blipFill>
          <a:blip r:embed="rId3"/>
          <a:stretch>
            <a:fillRect/>
          </a:stretch>
        </p:blipFill>
        <p:spPr>
          <a:xfrm>
            <a:off x="939647" y="1906806"/>
            <a:ext cx="3231605" cy="2164867"/>
          </a:xfrm>
          <a:prstGeom prst="rect">
            <a:avLst/>
          </a:prstGeom>
        </p:spPr>
      </p:pic>
      <p:pic>
        <p:nvPicPr>
          <p:cNvPr id="6" name="Picture 5">
            <a:extLst>
              <a:ext uri="{FF2B5EF4-FFF2-40B4-BE49-F238E27FC236}">
                <a16:creationId xmlns:a16="http://schemas.microsoft.com/office/drawing/2014/main" id="{62E4CAB8-C237-7ACB-D06A-AC032CC3AC57}"/>
              </a:ext>
            </a:extLst>
          </p:cNvPr>
          <p:cNvPicPr>
            <a:picLocks noChangeAspect="1"/>
          </p:cNvPicPr>
          <p:nvPr/>
        </p:nvPicPr>
        <p:blipFill>
          <a:blip r:embed="rId4"/>
          <a:stretch>
            <a:fillRect/>
          </a:stretch>
        </p:blipFill>
        <p:spPr>
          <a:xfrm>
            <a:off x="4308274" y="1906805"/>
            <a:ext cx="3290543" cy="2164867"/>
          </a:xfrm>
          <a:prstGeom prst="rect">
            <a:avLst/>
          </a:prstGeom>
        </p:spPr>
      </p:pic>
      <p:pic>
        <p:nvPicPr>
          <p:cNvPr id="8" name="Picture 7">
            <a:extLst>
              <a:ext uri="{FF2B5EF4-FFF2-40B4-BE49-F238E27FC236}">
                <a16:creationId xmlns:a16="http://schemas.microsoft.com/office/drawing/2014/main" id="{ED3B609C-69B3-8618-4C2C-7469A551469F}"/>
              </a:ext>
            </a:extLst>
          </p:cNvPr>
          <p:cNvPicPr>
            <a:picLocks noChangeAspect="1"/>
          </p:cNvPicPr>
          <p:nvPr/>
        </p:nvPicPr>
        <p:blipFill>
          <a:blip r:embed="rId5"/>
          <a:stretch>
            <a:fillRect/>
          </a:stretch>
        </p:blipFill>
        <p:spPr>
          <a:xfrm>
            <a:off x="7799328" y="1906805"/>
            <a:ext cx="3549392" cy="2164867"/>
          </a:xfrm>
          <a:prstGeom prst="rect">
            <a:avLst/>
          </a:prstGeom>
        </p:spPr>
      </p:pic>
      <p:pic>
        <p:nvPicPr>
          <p:cNvPr id="11" name="Picture 10">
            <a:extLst>
              <a:ext uri="{FF2B5EF4-FFF2-40B4-BE49-F238E27FC236}">
                <a16:creationId xmlns:a16="http://schemas.microsoft.com/office/drawing/2014/main" id="{A41644CE-3577-18EE-A1F8-87B08ADADF42}"/>
              </a:ext>
            </a:extLst>
          </p:cNvPr>
          <p:cNvPicPr>
            <a:picLocks noChangeAspect="1"/>
          </p:cNvPicPr>
          <p:nvPr/>
        </p:nvPicPr>
        <p:blipFill>
          <a:blip r:embed="rId6"/>
          <a:stretch>
            <a:fillRect/>
          </a:stretch>
        </p:blipFill>
        <p:spPr>
          <a:xfrm>
            <a:off x="998587" y="4346768"/>
            <a:ext cx="3172666" cy="2164867"/>
          </a:xfrm>
          <a:prstGeom prst="rect">
            <a:avLst/>
          </a:prstGeom>
        </p:spPr>
      </p:pic>
      <p:pic>
        <p:nvPicPr>
          <p:cNvPr id="13" name="Picture 12">
            <a:extLst>
              <a:ext uri="{FF2B5EF4-FFF2-40B4-BE49-F238E27FC236}">
                <a16:creationId xmlns:a16="http://schemas.microsoft.com/office/drawing/2014/main" id="{C7238AC8-4C84-F6D9-BA71-EB858D8311E9}"/>
              </a:ext>
            </a:extLst>
          </p:cNvPr>
          <p:cNvPicPr>
            <a:picLocks noChangeAspect="1"/>
          </p:cNvPicPr>
          <p:nvPr/>
        </p:nvPicPr>
        <p:blipFill>
          <a:blip r:embed="rId7"/>
          <a:stretch>
            <a:fillRect/>
          </a:stretch>
        </p:blipFill>
        <p:spPr>
          <a:xfrm>
            <a:off x="4308274" y="4332234"/>
            <a:ext cx="3290543" cy="2228821"/>
          </a:xfrm>
          <a:prstGeom prst="rect">
            <a:avLst/>
          </a:prstGeom>
        </p:spPr>
      </p:pic>
      <p:pic>
        <p:nvPicPr>
          <p:cNvPr id="15" name="Picture 14">
            <a:extLst>
              <a:ext uri="{FF2B5EF4-FFF2-40B4-BE49-F238E27FC236}">
                <a16:creationId xmlns:a16="http://schemas.microsoft.com/office/drawing/2014/main" id="{DAEB8C5F-8F84-0445-6676-67316212005C}"/>
              </a:ext>
            </a:extLst>
          </p:cNvPr>
          <p:cNvPicPr>
            <a:picLocks noChangeAspect="1"/>
          </p:cNvPicPr>
          <p:nvPr/>
        </p:nvPicPr>
        <p:blipFill>
          <a:blip r:embed="rId8"/>
          <a:stretch>
            <a:fillRect/>
          </a:stretch>
        </p:blipFill>
        <p:spPr>
          <a:xfrm>
            <a:off x="7799328" y="4291300"/>
            <a:ext cx="3549392" cy="2269755"/>
          </a:xfrm>
          <a:prstGeom prst="rect">
            <a:avLst/>
          </a:prstGeom>
        </p:spPr>
      </p:pic>
    </p:spTree>
    <p:extLst>
      <p:ext uri="{BB962C8B-B14F-4D97-AF65-F5344CB8AC3E}">
        <p14:creationId xmlns:p14="http://schemas.microsoft.com/office/powerpoint/2010/main" val="20242114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任意多边形: 形状 61">
            <a:extLst>
              <a:ext uri="{FF2B5EF4-FFF2-40B4-BE49-F238E27FC236}">
                <a16:creationId xmlns:a16="http://schemas.microsoft.com/office/drawing/2014/main" id="{E6BA6C41-9783-9EA1-C269-821FD93E7069}"/>
              </a:ext>
            </a:extLst>
          </p:cNvPr>
          <p:cNvSpPr/>
          <p:nvPr/>
        </p:nvSpPr>
        <p:spPr>
          <a:xfrm>
            <a:off x="0" y="0"/>
            <a:ext cx="12192000" cy="6858000"/>
          </a:xfrm>
          <a:custGeom>
            <a:avLst/>
            <a:gdLst>
              <a:gd name="connsiteX0" fmla="*/ 351601 w 12192000"/>
              <a:gd name="connsiteY0" fmla="*/ 106680 h 6858000"/>
              <a:gd name="connsiteX1" fmla="*/ 106680 w 12192000"/>
              <a:gd name="connsiteY1" fmla="*/ 351601 h 6858000"/>
              <a:gd name="connsiteX2" fmla="*/ 106680 w 12192000"/>
              <a:gd name="connsiteY2" fmla="*/ 6506399 h 6858000"/>
              <a:gd name="connsiteX3" fmla="*/ 351601 w 12192000"/>
              <a:gd name="connsiteY3" fmla="*/ 6751320 h 6858000"/>
              <a:gd name="connsiteX4" fmla="*/ 11840399 w 12192000"/>
              <a:gd name="connsiteY4" fmla="*/ 6751320 h 6858000"/>
              <a:gd name="connsiteX5" fmla="*/ 12085320 w 12192000"/>
              <a:gd name="connsiteY5" fmla="*/ 6506399 h 6858000"/>
              <a:gd name="connsiteX6" fmla="*/ 12085320 w 12192000"/>
              <a:gd name="connsiteY6" fmla="*/ 351601 h 6858000"/>
              <a:gd name="connsiteX7" fmla="*/ 11840399 w 12192000"/>
              <a:gd name="connsiteY7" fmla="*/ 10668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351601" y="106680"/>
                </a:moveTo>
                <a:cubicBezTo>
                  <a:pt x="216335" y="106680"/>
                  <a:pt x="106680" y="216335"/>
                  <a:pt x="106680" y="351601"/>
                </a:cubicBezTo>
                <a:lnTo>
                  <a:pt x="106680" y="6506399"/>
                </a:lnTo>
                <a:cubicBezTo>
                  <a:pt x="106680" y="6641665"/>
                  <a:pt x="216335" y="6751320"/>
                  <a:pt x="351601" y="6751320"/>
                </a:cubicBezTo>
                <a:lnTo>
                  <a:pt x="11840399" y="6751320"/>
                </a:lnTo>
                <a:cubicBezTo>
                  <a:pt x="11975665" y="6751320"/>
                  <a:pt x="12085320" y="6641665"/>
                  <a:pt x="12085320" y="6506399"/>
                </a:cubicBezTo>
                <a:lnTo>
                  <a:pt x="12085320" y="351601"/>
                </a:lnTo>
                <a:cubicBezTo>
                  <a:pt x="12085320" y="216335"/>
                  <a:pt x="11975665" y="106680"/>
                  <a:pt x="11840399" y="106680"/>
                </a:cubicBezTo>
                <a:close/>
                <a:moveTo>
                  <a:pt x="0" y="0"/>
                </a:moveTo>
                <a:lnTo>
                  <a:pt x="12192000" y="0"/>
                </a:lnTo>
                <a:lnTo>
                  <a:pt x="12192000" y="6858000"/>
                </a:lnTo>
                <a:lnTo>
                  <a:pt x="0" y="6858000"/>
                </a:lnTo>
                <a:close/>
              </a:path>
            </a:pathLst>
          </a:custGeom>
          <a:solidFill>
            <a:srgbClr val="004EA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63" name="图片 62">
            <a:extLst>
              <a:ext uri="{FF2B5EF4-FFF2-40B4-BE49-F238E27FC236}">
                <a16:creationId xmlns:a16="http://schemas.microsoft.com/office/drawing/2014/main" id="{256369E7-6985-E65F-A489-589D2E28D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4156" y="636429"/>
            <a:ext cx="2490986" cy="461665"/>
          </a:xfrm>
          <a:prstGeom prst="rect">
            <a:avLst/>
          </a:prstGeom>
        </p:spPr>
      </p:pic>
      <p:sp>
        <p:nvSpPr>
          <p:cNvPr id="65" name="文本框 64">
            <a:extLst>
              <a:ext uri="{FF2B5EF4-FFF2-40B4-BE49-F238E27FC236}">
                <a16:creationId xmlns:a16="http://schemas.microsoft.com/office/drawing/2014/main" id="{3F950CA1-376A-F44C-E034-E32A9BE19BF9}"/>
              </a:ext>
            </a:extLst>
          </p:cNvPr>
          <p:cNvSpPr txBox="1"/>
          <p:nvPr/>
        </p:nvSpPr>
        <p:spPr>
          <a:xfrm>
            <a:off x="1006134" y="398761"/>
            <a:ext cx="7755671" cy="523220"/>
          </a:xfrm>
          <a:prstGeom prst="rect">
            <a:avLst/>
          </a:prstGeom>
          <a:noFill/>
        </p:spPr>
        <p:txBody>
          <a:bodyPr wrap="square">
            <a:spAutoFit/>
          </a:bodyPr>
          <a:lstStyle/>
          <a:p>
            <a:r>
              <a:rPr lang="en-US" altLang="zh-CN" sz="2800" b="1" dirty="0">
                <a:solidFill>
                  <a:srgbClr val="004EA2"/>
                </a:solidFill>
                <a:latin typeface="Microsoft YaHei" panose="020B0503020204020204" pitchFamily="34" charset="-122"/>
                <a:ea typeface="Microsoft YaHei" panose="020B0503020204020204" pitchFamily="34" charset="-122"/>
                <a:cs typeface="Times New Roman" panose="02020603050405020304" pitchFamily="18" charset="0"/>
              </a:rPr>
              <a:t>Conclusions</a:t>
            </a:r>
            <a:endParaRPr lang="zh-CN" altLang="en-US" sz="2800" b="1" dirty="0">
              <a:solidFill>
                <a:srgbClr val="004EA2"/>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66" name="矩形 65">
            <a:extLst>
              <a:ext uri="{FF2B5EF4-FFF2-40B4-BE49-F238E27FC236}">
                <a16:creationId xmlns:a16="http://schemas.microsoft.com/office/drawing/2014/main" id="{539CD134-D907-5D86-2ADA-DDF9F97CC7E9}"/>
              </a:ext>
            </a:extLst>
          </p:cNvPr>
          <p:cNvSpPr/>
          <p:nvPr/>
        </p:nvSpPr>
        <p:spPr>
          <a:xfrm flipH="1">
            <a:off x="939648" y="700574"/>
            <a:ext cx="58937" cy="333374"/>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64" name="矩形 53">
            <a:extLst>
              <a:ext uri="{FF2B5EF4-FFF2-40B4-BE49-F238E27FC236}">
                <a16:creationId xmlns:a16="http://schemas.microsoft.com/office/drawing/2014/main" id="{19C7C8E7-2DC4-43C1-B39A-BEBE45DE057C}"/>
              </a:ext>
            </a:extLst>
          </p:cNvPr>
          <p:cNvSpPr/>
          <p:nvPr/>
        </p:nvSpPr>
        <p:spPr>
          <a:xfrm>
            <a:off x="1204331" y="1098094"/>
            <a:ext cx="10757819" cy="56755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50000"/>
              </a:lnSpc>
            </a:pPr>
            <a:r>
              <a:rPr lang="en-US" sz="1800" b="0" i="0" u="none" strike="noStrike" baseline="0" dirty="0">
                <a:solidFill>
                  <a:srgbClr val="000000"/>
                </a:solidFill>
                <a:latin typeface="Times New Roman" panose="02020603050405020304" pitchFamily="18" charset="0"/>
              </a:rPr>
              <a:t>This paper starts with the basic DVFS technology, learns the principle of DVFS technology and understands how DVFS technology is used in the energy efficiency optimization for A Typical Deep Learning</a:t>
            </a:r>
            <a:endParaRPr lang="en-US" sz="140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50000"/>
              </a:lnSpc>
            </a:pPr>
            <a:r>
              <a:rPr lang="en-US" sz="1800" b="0" i="0" u="none" strike="noStrike" baseline="0" dirty="0">
                <a:solidFill>
                  <a:srgbClr val="000000"/>
                </a:solidFill>
                <a:latin typeface="Times New Roman" panose="02020603050405020304" pitchFamily="18" charset="0"/>
              </a:rPr>
              <a:t>Preliminary tests of performance, energy consumption, power consumption and other indicators show that the best frequency tuning method for A Typical Deep Learning Application is conservative.</a:t>
            </a:r>
            <a:endParaRPr lang="en-US" sz="140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50000"/>
              </a:lnSpc>
            </a:pPr>
            <a:r>
              <a:rPr lang="en-US" sz="140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In summary, the proposed methods are effective for speech denoising and show promising results. </a:t>
            </a:r>
          </a:p>
          <a:p>
            <a:pPr>
              <a:lnSpc>
                <a:spcPct val="150000"/>
              </a:lnSpc>
            </a:pPr>
            <a:endParaRPr lang="en-US" sz="140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50000"/>
              </a:lnSpc>
            </a:pPr>
            <a:r>
              <a:rPr lang="en-US" sz="1800" b="0" i="0" u="none" strike="noStrike" baseline="0" dirty="0">
                <a:solidFill>
                  <a:srgbClr val="000000"/>
                </a:solidFill>
                <a:latin typeface="Times New Roman" panose="02020603050405020304" pitchFamily="18" charset="0"/>
              </a:rPr>
              <a:t>Then, in order to verify that the frequency adjustment strategy of the CPU and the Power Capping technology can be used overlappingly, we conducted an overlap test and found that the Power Capping technology can indeed be used together with the frequency adjustment. </a:t>
            </a:r>
          </a:p>
          <a:p>
            <a:pPr>
              <a:lnSpc>
                <a:spcPct val="150000"/>
              </a:lnSpc>
            </a:pPr>
            <a:endPar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a:lnSpc>
                <a:spcPct val="150000"/>
              </a:lnSpc>
            </a:pPr>
            <a:r>
              <a:rPr lang="en-US" sz="1800" b="0" i="0" u="none" strike="noStrike" baseline="0" dirty="0">
                <a:solidFill>
                  <a:srgbClr val="000000"/>
                </a:solidFill>
                <a:latin typeface="Times New Roman" panose="02020603050405020304" pitchFamily="18" charset="0"/>
              </a:rPr>
              <a:t>Then we used a light weight CNN model for Energy Efficiency Analysis and Optimization known as Model optimization which refers to the process of improving the performance, efficiency, and resource utilization of a machine learning model. It involves various techniques aimed at reducing model size, decreasing computational requirements, improving inference speed, and enhancing overall model quality</a:t>
            </a:r>
            <a:endParaRPr lang="en-US" sz="140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5093530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676608F-35F8-696D-E35C-FBFFD2546E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a:extLst>
              <a:ext uri="{FF2B5EF4-FFF2-40B4-BE49-F238E27FC236}">
                <a16:creationId xmlns:a16="http://schemas.microsoft.com/office/drawing/2014/main" id="{36D105BD-E1CF-9326-566D-8468BFC1AE63}"/>
              </a:ext>
            </a:extLst>
          </p:cNvPr>
          <p:cNvSpPr/>
          <p:nvPr/>
        </p:nvSpPr>
        <p:spPr>
          <a:xfrm>
            <a:off x="0" y="0"/>
            <a:ext cx="7315200" cy="6858000"/>
          </a:xfrm>
          <a:prstGeom prst="rect">
            <a:avLst/>
          </a:prstGeom>
          <a:solidFill>
            <a:srgbClr val="004EA2">
              <a:alpha val="9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2">
            <a:extLst>
              <a:ext uri="{FF2B5EF4-FFF2-40B4-BE49-F238E27FC236}">
                <a16:creationId xmlns:a16="http://schemas.microsoft.com/office/drawing/2014/main" id="{EDB50AD6-44F5-7204-C55F-741A884DF029}"/>
              </a:ext>
            </a:extLst>
          </p:cNvPr>
          <p:cNvSpPr txBox="1">
            <a:spLocks/>
          </p:cNvSpPr>
          <p:nvPr/>
        </p:nvSpPr>
        <p:spPr>
          <a:xfrm>
            <a:off x="995680" y="2428793"/>
            <a:ext cx="6960003" cy="1643062"/>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9600" b="1" dirty="0">
                <a:solidFill>
                  <a:schemeClr val="bg1"/>
                </a:solidFill>
                <a:latin typeface="微软雅黑" panose="020B0503020204020204" pitchFamily="34" charset="-122"/>
                <a:ea typeface="微软雅黑" panose="020B0503020204020204" pitchFamily="34" charset="-122"/>
              </a:rPr>
              <a:t>Thanks</a:t>
            </a:r>
            <a:endParaRPr lang="zh-CN" altLang="en-US" sz="9600" b="1" dirty="0">
              <a:solidFill>
                <a:schemeClr val="bg1"/>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B073C7DB-1EAE-8A49-D98F-6C9FB48EDA8E}"/>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7836" y="369499"/>
            <a:ext cx="2490986" cy="461665"/>
          </a:xfrm>
          <a:prstGeom prst="rect">
            <a:avLst/>
          </a:prstGeom>
          <a:noFill/>
        </p:spPr>
      </p:pic>
      <p:sp>
        <p:nvSpPr>
          <p:cNvPr id="9" name="文本框 8">
            <a:extLst>
              <a:ext uri="{FF2B5EF4-FFF2-40B4-BE49-F238E27FC236}">
                <a16:creationId xmlns:a16="http://schemas.microsoft.com/office/drawing/2014/main" id="{A56E5E32-329C-32F4-5230-3FC951B7FDBC}"/>
              </a:ext>
            </a:extLst>
          </p:cNvPr>
          <p:cNvSpPr txBox="1"/>
          <p:nvPr/>
        </p:nvSpPr>
        <p:spPr>
          <a:xfrm>
            <a:off x="407836" y="6129307"/>
            <a:ext cx="1696414" cy="584775"/>
          </a:xfrm>
          <a:prstGeom prst="rect">
            <a:avLst/>
          </a:prstGeom>
          <a:noFill/>
        </p:spPr>
        <p:txBody>
          <a:bodyPr wrap="square" rtlCol="0">
            <a:spAutoFit/>
          </a:bodyPr>
          <a:lstStyle/>
          <a:p>
            <a:r>
              <a:rPr lang="en-US" altLang="zh-CN" sz="1600" dirty="0">
                <a:solidFill>
                  <a:schemeClr val="bg1"/>
                </a:solidFill>
                <a:latin typeface="微软雅黑" panose="020B0503020204020204" pitchFamily="34" charset="-122"/>
                <a:ea typeface="微软雅黑" panose="020B0503020204020204" pitchFamily="34" charset="-122"/>
              </a:rPr>
              <a:t>Abid Ali</a:t>
            </a:r>
          </a:p>
          <a:p>
            <a:r>
              <a:rPr lang="en-US" altLang="zh-CN" sz="1600" dirty="0">
                <a:solidFill>
                  <a:schemeClr val="bg1"/>
                </a:solidFill>
                <a:latin typeface="微软雅黑" panose="020B0503020204020204" pitchFamily="34" charset="-122"/>
                <a:ea typeface="微软雅黑" panose="020B0503020204020204" pitchFamily="34" charset="-122"/>
              </a:rPr>
              <a:t>2019380141</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48352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任意多边形: 形状 61">
            <a:extLst>
              <a:ext uri="{FF2B5EF4-FFF2-40B4-BE49-F238E27FC236}">
                <a16:creationId xmlns:a16="http://schemas.microsoft.com/office/drawing/2014/main" id="{E6BA6C41-9783-9EA1-C269-821FD93E7069}"/>
              </a:ext>
            </a:extLst>
          </p:cNvPr>
          <p:cNvSpPr/>
          <p:nvPr/>
        </p:nvSpPr>
        <p:spPr>
          <a:xfrm>
            <a:off x="0" y="0"/>
            <a:ext cx="12192000" cy="6858000"/>
          </a:xfrm>
          <a:custGeom>
            <a:avLst/>
            <a:gdLst>
              <a:gd name="connsiteX0" fmla="*/ 351601 w 12192000"/>
              <a:gd name="connsiteY0" fmla="*/ 106680 h 6858000"/>
              <a:gd name="connsiteX1" fmla="*/ 106680 w 12192000"/>
              <a:gd name="connsiteY1" fmla="*/ 351601 h 6858000"/>
              <a:gd name="connsiteX2" fmla="*/ 106680 w 12192000"/>
              <a:gd name="connsiteY2" fmla="*/ 6506399 h 6858000"/>
              <a:gd name="connsiteX3" fmla="*/ 351601 w 12192000"/>
              <a:gd name="connsiteY3" fmla="*/ 6751320 h 6858000"/>
              <a:gd name="connsiteX4" fmla="*/ 11840399 w 12192000"/>
              <a:gd name="connsiteY4" fmla="*/ 6751320 h 6858000"/>
              <a:gd name="connsiteX5" fmla="*/ 12085320 w 12192000"/>
              <a:gd name="connsiteY5" fmla="*/ 6506399 h 6858000"/>
              <a:gd name="connsiteX6" fmla="*/ 12085320 w 12192000"/>
              <a:gd name="connsiteY6" fmla="*/ 351601 h 6858000"/>
              <a:gd name="connsiteX7" fmla="*/ 11840399 w 12192000"/>
              <a:gd name="connsiteY7" fmla="*/ 10668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351601" y="106680"/>
                </a:moveTo>
                <a:cubicBezTo>
                  <a:pt x="216335" y="106680"/>
                  <a:pt x="106680" y="216335"/>
                  <a:pt x="106680" y="351601"/>
                </a:cubicBezTo>
                <a:lnTo>
                  <a:pt x="106680" y="6506399"/>
                </a:lnTo>
                <a:cubicBezTo>
                  <a:pt x="106680" y="6641665"/>
                  <a:pt x="216335" y="6751320"/>
                  <a:pt x="351601" y="6751320"/>
                </a:cubicBezTo>
                <a:lnTo>
                  <a:pt x="11840399" y="6751320"/>
                </a:lnTo>
                <a:cubicBezTo>
                  <a:pt x="11975665" y="6751320"/>
                  <a:pt x="12085320" y="6641665"/>
                  <a:pt x="12085320" y="6506399"/>
                </a:cubicBezTo>
                <a:lnTo>
                  <a:pt x="12085320" y="351601"/>
                </a:lnTo>
                <a:cubicBezTo>
                  <a:pt x="12085320" y="216335"/>
                  <a:pt x="11975665" y="106680"/>
                  <a:pt x="11840399" y="106680"/>
                </a:cubicBezTo>
                <a:close/>
                <a:moveTo>
                  <a:pt x="0" y="0"/>
                </a:moveTo>
                <a:lnTo>
                  <a:pt x="12192000" y="0"/>
                </a:lnTo>
                <a:lnTo>
                  <a:pt x="12192000" y="6858000"/>
                </a:lnTo>
                <a:lnTo>
                  <a:pt x="0" y="6858000"/>
                </a:lnTo>
                <a:close/>
              </a:path>
            </a:pathLst>
          </a:custGeom>
          <a:solidFill>
            <a:srgbClr val="004EA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63" name="图片 62">
            <a:extLst>
              <a:ext uri="{FF2B5EF4-FFF2-40B4-BE49-F238E27FC236}">
                <a16:creationId xmlns:a16="http://schemas.microsoft.com/office/drawing/2014/main" id="{256369E7-6985-E65F-A489-589D2E28D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4156" y="636429"/>
            <a:ext cx="2490986" cy="461665"/>
          </a:xfrm>
          <a:prstGeom prst="rect">
            <a:avLst/>
          </a:prstGeom>
        </p:spPr>
      </p:pic>
      <p:sp>
        <p:nvSpPr>
          <p:cNvPr id="65" name="文本框 64">
            <a:extLst>
              <a:ext uri="{FF2B5EF4-FFF2-40B4-BE49-F238E27FC236}">
                <a16:creationId xmlns:a16="http://schemas.microsoft.com/office/drawing/2014/main" id="{3F950CA1-376A-F44C-E034-E32A9BE19BF9}"/>
              </a:ext>
            </a:extLst>
          </p:cNvPr>
          <p:cNvSpPr txBox="1"/>
          <p:nvPr/>
        </p:nvSpPr>
        <p:spPr>
          <a:xfrm>
            <a:off x="998585" y="605651"/>
            <a:ext cx="6156078" cy="523220"/>
          </a:xfrm>
          <a:prstGeom prst="rect">
            <a:avLst/>
          </a:prstGeom>
          <a:noFill/>
        </p:spPr>
        <p:txBody>
          <a:bodyPr wrap="square">
            <a:spAutoFit/>
          </a:bodyPr>
          <a:lstStyle/>
          <a:p>
            <a:r>
              <a:rPr lang="en-US" altLang="zh-CN" sz="2800" b="1" dirty="0">
                <a:solidFill>
                  <a:schemeClr val="accent1"/>
                </a:solidFill>
                <a:latin typeface="Times New Roman" panose="02020603050405020304" pitchFamily="18" charset="0"/>
                <a:cs typeface="Times New Roman" panose="02020603050405020304" pitchFamily="18" charset="0"/>
                <a:sym typeface="+mn-lt"/>
              </a:rPr>
              <a:t>1.1Research Background(Cont.)</a:t>
            </a:r>
            <a:endParaRPr lang="zh-CN" altLang="en-US" sz="12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66" name="矩形 65">
            <a:extLst>
              <a:ext uri="{FF2B5EF4-FFF2-40B4-BE49-F238E27FC236}">
                <a16:creationId xmlns:a16="http://schemas.microsoft.com/office/drawing/2014/main" id="{539CD134-D907-5D86-2ADA-DDF9F97CC7E9}"/>
              </a:ext>
            </a:extLst>
          </p:cNvPr>
          <p:cNvSpPr/>
          <p:nvPr/>
        </p:nvSpPr>
        <p:spPr>
          <a:xfrm flipH="1">
            <a:off x="939648" y="700574"/>
            <a:ext cx="58937" cy="333374"/>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2" name="TextBox 1">
            <a:extLst>
              <a:ext uri="{FF2B5EF4-FFF2-40B4-BE49-F238E27FC236}">
                <a16:creationId xmlns:a16="http://schemas.microsoft.com/office/drawing/2014/main" id="{B45C88A4-A1DF-6829-81F1-451690ADDDD6}"/>
              </a:ext>
            </a:extLst>
          </p:cNvPr>
          <p:cNvSpPr txBox="1"/>
          <p:nvPr/>
        </p:nvSpPr>
        <p:spPr>
          <a:xfrm>
            <a:off x="939648" y="1503680"/>
            <a:ext cx="10461895" cy="3785652"/>
          </a:xfrm>
          <a:prstGeom prst="rect">
            <a:avLst/>
          </a:prstGeom>
          <a:noFill/>
        </p:spPr>
        <p:txBody>
          <a:bodyPr wrap="square" rtlCol="0">
            <a:spAutoFit/>
          </a:bodyPr>
          <a:lstStyle/>
          <a:p>
            <a:pPr marL="342900" indent="-342900" algn="just">
              <a:buFont typeface="Arial" panose="020B0604020202020204" pitchFamily="34" charset="0"/>
              <a:buChar char="•"/>
            </a:pPr>
            <a:r>
              <a:rPr lang="en-US" sz="2000" b="0" i="0" u="none" strike="noStrike" baseline="0" dirty="0">
                <a:solidFill>
                  <a:srgbClr val="000000"/>
                </a:solidFill>
                <a:latin typeface="Times New Roman" panose="02020603050405020304" pitchFamily="18" charset="0"/>
              </a:rPr>
              <a:t>In large data centers, energy saving and consumption reduction for these major applications is very important, which is conducive to reducing operating costs and carbon emissions. </a:t>
            </a:r>
          </a:p>
          <a:p>
            <a:pPr algn="just"/>
            <a:endParaRPr lang="en-US" sz="2000" dirty="0">
              <a:solidFill>
                <a:srgbClr val="000000"/>
              </a:solidFill>
              <a:latin typeface="Times New Roman" panose="02020603050405020304" pitchFamily="18" charset="0"/>
            </a:endParaRPr>
          </a:p>
          <a:p>
            <a:pPr marL="342900" indent="-342900" algn="just">
              <a:buFont typeface="Arial" panose="020B0604020202020204" pitchFamily="34" charset="0"/>
              <a:buChar char="•"/>
            </a:pPr>
            <a:r>
              <a:rPr lang="en-US" sz="2000" b="0" i="0" u="none" strike="noStrike" baseline="0" dirty="0">
                <a:solidFill>
                  <a:srgbClr val="000000"/>
                </a:solidFill>
                <a:latin typeface="Times New Roman" panose="02020603050405020304" pitchFamily="18" charset="0"/>
              </a:rPr>
              <a:t>Today, people are not only concerned about the performance of the application, but also the energy efficiency of the application. </a:t>
            </a:r>
          </a:p>
          <a:p>
            <a:pPr algn="just"/>
            <a:endParaRPr lang="en-US" sz="2000" dirty="0">
              <a:solidFill>
                <a:srgbClr val="000000"/>
              </a:solidFill>
              <a:latin typeface="Times New Roman" panose="02020603050405020304" pitchFamily="18" charset="0"/>
            </a:endParaRPr>
          </a:p>
          <a:p>
            <a:pPr marL="342900" indent="-342900" algn="just">
              <a:buFont typeface="Arial" panose="020B0604020202020204" pitchFamily="34" charset="0"/>
              <a:buChar char="•"/>
            </a:pPr>
            <a:r>
              <a:rPr lang="en-US" sz="2000" b="0" i="0" u="none" strike="noStrike" baseline="0" dirty="0">
                <a:solidFill>
                  <a:srgbClr val="000000"/>
                </a:solidFill>
                <a:latin typeface="Times New Roman" panose="02020603050405020304" pitchFamily="18" charset="0"/>
              </a:rPr>
              <a:t>Performance, power consumption, and energy consumption of deep learning applications are related to the upper limit of component power, the total number of CPU cores, and CPU frequency, etc. </a:t>
            </a:r>
          </a:p>
          <a:p>
            <a:pPr marL="342900" indent="-342900" algn="just">
              <a:buFont typeface="Arial" panose="020B0604020202020204" pitchFamily="34" charset="0"/>
              <a:buChar char="•"/>
            </a:pPr>
            <a:endParaRPr lang="en-US" sz="2000" dirty="0">
              <a:solidFill>
                <a:srgbClr val="000000"/>
              </a:solidFill>
              <a:latin typeface="Times New Roman" panose="02020603050405020304" pitchFamily="18" charset="0"/>
            </a:endParaRPr>
          </a:p>
          <a:p>
            <a:pPr marL="342900" indent="-342900" algn="just">
              <a:buFont typeface="Arial" panose="020B0604020202020204" pitchFamily="34" charset="0"/>
              <a:buChar char="•"/>
            </a:pPr>
            <a:r>
              <a:rPr lang="en-US" sz="2000" b="0" i="0" u="none" strike="noStrike" baseline="0" dirty="0">
                <a:solidFill>
                  <a:srgbClr val="000000"/>
                </a:solidFill>
                <a:latin typeface="Times New Roman" panose="02020603050405020304" pitchFamily="18" charset="0"/>
              </a:rPr>
              <a:t>This thesis intends to analyze its energy efficiency and study optimization methods for a typical deep learning application, </a:t>
            </a:r>
            <a:endParaRPr lang="en-US" sz="2000" dirty="0"/>
          </a:p>
        </p:txBody>
      </p:sp>
    </p:spTree>
    <p:extLst>
      <p:ext uri="{BB962C8B-B14F-4D97-AF65-F5344CB8AC3E}">
        <p14:creationId xmlns:p14="http://schemas.microsoft.com/office/powerpoint/2010/main" val="309395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任意多边形: 形状 61">
            <a:extLst>
              <a:ext uri="{FF2B5EF4-FFF2-40B4-BE49-F238E27FC236}">
                <a16:creationId xmlns:a16="http://schemas.microsoft.com/office/drawing/2014/main" id="{E6BA6C41-9783-9EA1-C269-821FD93E7069}"/>
              </a:ext>
            </a:extLst>
          </p:cNvPr>
          <p:cNvSpPr/>
          <p:nvPr/>
        </p:nvSpPr>
        <p:spPr>
          <a:xfrm>
            <a:off x="0" y="0"/>
            <a:ext cx="12192000" cy="6858000"/>
          </a:xfrm>
          <a:custGeom>
            <a:avLst/>
            <a:gdLst>
              <a:gd name="connsiteX0" fmla="*/ 351601 w 12192000"/>
              <a:gd name="connsiteY0" fmla="*/ 106680 h 6858000"/>
              <a:gd name="connsiteX1" fmla="*/ 106680 w 12192000"/>
              <a:gd name="connsiteY1" fmla="*/ 351601 h 6858000"/>
              <a:gd name="connsiteX2" fmla="*/ 106680 w 12192000"/>
              <a:gd name="connsiteY2" fmla="*/ 6506399 h 6858000"/>
              <a:gd name="connsiteX3" fmla="*/ 351601 w 12192000"/>
              <a:gd name="connsiteY3" fmla="*/ 6751320 h 6858000"/>
              <a:gd name="connsiteX4" fmla="*/ 11840399 w 12192000"/>
              <a:gd name="connsiteY4" fmla="*/ 6751320 h 6858000"/>
              <a:gd name="connsiteX5" fmla="*/ 12085320 w 12192000"/>
              <a:gd name="connsiteY5" fmla="*/ 6506399 h 6858000"/>
              <a:gd name="connsiteX6" fmla="*/ 12085320 w 12192000"/>
              <a:gd name="connsiteY6" fmla="*/ 351601 h 6858000"/>
              <a:gd name="connsiteX7" fmla="*/ 11840399 w 12192000"/>
              <a:gd name="connsiteY7" fmla="*/ 10668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351601" y="106680"/>
                </a:moveTo>
                <a:cubicBezTo>
                  <a:pt x="216335" y="106680"/>
                  <a:pt x="106680" y="216335"/>
                  <a:pt x="106680" y="351601"/>
                </a:cubicBezTo>
                <a:lnTo>
                  <a:pt x="106680" y="6506399"/>
                </a:lnTo>
                <a:cubicBezTo>
                  <a:pt x="106680" y="6641665"/>
                  <a:pt x="216335" y="6751320"/>
                  <a:pt x="351601" y="6751320"/>
                </a:cubicBezTo>
                <a:lnTo>
                  <a:pt x="11840399" y="6751320"/>
                </a:lnTo>
                <a:cubicBezTo>
                  <a:pt x="11975665" y="6751320"/>
                  <a:pt x="12085320" y="6641665"/>
                  <a:pt x="12085320" y="6506399"/>
                </a:cubicBezTo>
                <a:lnTo>
                  <a:pt x="12085320" y="351601"/>
                </a:lnTo>
                <a:cubicBezTo>
                  <a:pt x="12085320" y="216335"/>
                  <a:pt x="11975665" y="106680"/>
                  <a:pt x="11840399" y="106680"/>
                </a:cubicBezTo>
                <a:close/>
                <a:moveTo>
                  <a:pt x="0" y="0"/>
                </a:moveTo>
                <a:lnTo>
                  <a:pt x="12192000" y="0"/>
                </a:lnTo>
                <a:lnTo>
                  <a:pt x="12192000" y="6858000"/>
                </a:lnTo>
                <a:lnTo>
                  <a:pt x="0" y="6858000"/>
                </a:lnTo>
                <a:close/>
              </a:path>
            </a:pathLst>
          </a:custGeom>
          <a:solidFill>
            <a:srgbClr val="004EA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63" name="图片 62">
            <a:extLst>
              <a:ext uri="{FF2B5EF4-FFF2-40B4-BE49-F238E27FC236}">
                <a16:creationId xmlns:a16="http://schemas.microsoft.com/office/drawing/2014/main" id="{256369E7-6985-E65F-A489-589D2E28D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4156" y="636429"/>
            <a:ext cx="2490986" cy="461665"/>
          </a:xfrm>
          <a:prstGeom prst="rect">
            <a:avLst/>
          </a:prstGeom>
        </p:spPr>
      </p:pic>
      <p:sp>
        <p:nvSpPr>
          <p:cNvPr id="65" name="文本框 64">
            <a:extLst>
              <a:ext uri="{FF2B5EF4-FFF2-40B4-BE49-F238E27FC236}">
                <a16:creationId xmlns:a16="http://schemas.microsoft.com/office/drawing/2014/main" id="{3F950CA1-376A-F44C-E034-E32A9BE19BF9}"/>
              </a:ext>
            </a:extLst>
          </p:cNvPr>
          <p:cNvSpPr txBox="1"/>
          <p:nvPr/>
        </p:nvSpPr>
        <p:spPr>
          <a:xfrm>
            <a:off x="998585" y="574873"/>
            <a:ext cx="7743633" cy="584775"/>
          </a:xfrm>
          <a:prstGeom prst="rect">
            <a:avLst/>
          </a:prstGeom>
          <a:noFill/>
        </p:spPr>
        <p:txBody>
          <a:bodyPr wrap="square">
            <a:spAutoFit/>
          </a:bodyPr>
          <a:lstStyle/>
          <a:p>
            <a:r>
              <a:rPr lang="en-US" altLang="zh-CN" sz="3200" b="1" dirty="0">
                <a:solidFill>
                  <a:schemeClr val="accent1"/>
                </a:solidFill>
                <a:latin typeface="Times New Roman" panose="02020603050405020304" pitchFamily="18" charset="0"/>
                <a:cs typeface="Times New Roman" panose="02020603050405020304" pitchFamily="18" charset="0"/>
                <a:sym typeface="+mn-lt"/>
              </a:rPr>
              <a:t>1.1Research Background(Cont.)</a:t>
            </a:r>
            <a:endParaRPr lang="zh-CN" altLang="en-US" sz="14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66" name="矩形 65">
            <a:extLst>
              <a:ext uri="{FF2B5EF4-FFF2-40B4-BE49-F238E27FC236}">
                <a16:creationId xmlns:a16="http://schemas.microsoft.com/office/drawing/2014/main" id="{539CD134-D907-5D86-2ADA-DDF9F97CC7E9}"/>
              </a:ext>
            </a:extLst>
          </p:cNvPr>
          <p:cNvSpPr/>
          <p:nvPr/>
        </p:nvSpPr>
        <p:spPr>
          <a:xfrm flipH="1">
            <a:off x="939648" y="700574"/>
            <a:ext cx="58937" cy="333374"/>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7" name="TextBox 6">
            <a:extLst>
              <a:ext uri="{FF2B5EF4-FFF2-40B4-BE49-F238E27FC236}">
                <a16:creationId xmlns:a16="http://schemas.microsoft.com/office/drawing/2014/main" id="{34DCEE07-3EF6-AF4C-0EBF-2897BF4FFBFD}"/>
              </a:ext>
            </a:extLst>
          </p:cNvPr>
          <p:cNvSpPr txBox="1"/>
          <p:nvPr/>
        </p:nvSpPr>
        <p:spPr>
          <a:xfrm>
            <a:off x="939648" y="1223795"/>
            <a:ext cx="10615494" cy="5755422"/>
          </a:xfrm>
          <a:prstGeom prst="rect">
            <a:avLst/>
          </a:prstGeom>
          <a:noFill/>
        </p:spPr>
        <p:txBody>
          <a:bodyPr wrap="square" rtlCol="0">
            <a:spAutoFit/>
          </a:bodyPr>
          <a:lstStyle/>
          <a:p>
            <a:r>
              <a:rPr lang="en-US" sz="1800" b="0" i="0" u="none" strike="noStrike" baseline="0" dirty="0">
                <a:solidFill>
                  <a:srgbClr val="000000"/>
                </a:solidFill>
                <a:latin typeface="Times New Roman" panose="02020603050405020304" pitchFamily="18" charset="0"/>
              </a:rPr>
              <a:t>Computer technology has had a transformative impact on various aspects of human life and has significantly contributed to scientific research, industrial development, education, and national defense and military.</a:t>
            </a:r>
          </a:p>
          <a:p>
            <a:r>
              <a:rPr lang="en-US" sz="1800" b="0" i="0" u="none" strike="noStrike" baseline="0" dirty="0">
                <a:solidFill>
                  <a:srgbClr val="000000"/>
                </a:solidFill>
                <a:latin typeface="Times New Roman" panose="02020603050405020304" pitchFamily="18" charset="0"/>
              </a:rPr>
              <a:t> </a:t>
            </a:r>
            <a:endParaRPr lang="en-US" sz="1800" b="0" i="0" u="none" strike="noStrike" baseline="0" dirty="0">
              <a:solidFill>
                <a:srgbClr val="000000"/>
              </a:solidFill>
            </a:endParaRPr>
          </a:p>
          <a:p>
            <a:pPr marL="285750" indent="-285750">
              <a:buFont typeface="Arial" panose="020B0604020202020204" pitchFamily="34" charset="0"/>
              <a:buChar char="•"/>
            </a:pPr>
            <a:r>
              <a:rPr lang="en-US" sz="2000" b="1" i="0" u="none" strike="noStrike" baseline="0" dirty="0">
                <a:solidFill>
                  <a:srgbClr val="000000"/>
                </a:solidFill>
              </a:rPr>
              <a:t>Scientific Research </a:t>
            </a:r>
          </a:p>
          <a:p>
            <a:r>
              <a:rPr lang="en-US" sz="1800" b="0" i="0" u="none" strike="noStrike" baseline="0" dirty="0">
                <a:solidFill>
                  <a:srgbClr val="000000"/>
                </a:solidFill>
                <a:latin typeface="Times New Roman" panose="02020603050405020304" pitchFamily="18" charset="0"/>
              </a:rPr>
              <a:t>Computers have revolutionized scientific research. For example </a:t>
            </a:r>
          </a:p>
          <a:p>
            <a:pPr marL="548640" indent="-285750">
              <a:buFont typeface="Wingdings" panose="05000000000000000000" pitchFamily="2" charset="2"/>
              <a:buChar char="ü"/>
            </a:pPr>
            <a:r>
              <a:rPr lang="en-US" dirty="0">
                <a:solidFill>
                  <a:srgbClr val="000000"/>
                </a:solidFill>
                <a:latin typeface="Times New Roman" panose="02020603050405020304" pitchFamily="18" charset="0"/>
              </a:rPr>
              <a:t>C</a:t>
            </a:r>
            <a:r>
              <a:rPr lang="en-US" sz="1800" b="0" i="0" u="none" strike="noStrike" baseline="0" dirty="0">
                <a:solidFill>
                  <a:srgbClr val="000000"/>
                </a:solidFill>
                <a:latin typeface="Times New Roman" panose="02020603050405020304" pitchFamily="18" charset="0"/>
              </a:rPr>
              <a:t>omplex simulations</a:t>
            </a:r>
          </a:p>
          <a:p>
            <a:pPr marL="548640" indent="-285750">
              <a:buFont typeface="Wingdings" panose="05000000000000000000" pitchFamily="2" charset="2"/>
              <a:buChar char="ü"/>
            </a:pPr>
            <a:r>
              <a:rPr lang="en-US" dirty="0">
                <a:solidFill>
                  <a:srgbClr val="000000"/>
                </a:solidFill>
                <a:latin typeface="Times New Roman" panose="02020603050405020304" pitchFamily="18" charset="0"/>
              </a:rPr>
              <a:t>D</a:t>
            </a:r>
            <a:r>
              <a:rPr lang="en-US" sz="1800" b="0" i="0" u="none" strike="noStrike" baseline="0" dirty="0">
                <a:solidFill>
                  <a:srgbClr val="000000"/>
                </a:solidFill>
                <a:latin typeface="Times New Roman" panose="02020603050405020304" pitchFamily="18" charset="0"/>
              </a:rPr>
              <a:t>ata analysis</a:t>
            </a:r>
          </a:p>
          <a:p>
            <a:pPr marL="548640" indent="-285750">
              <a:buFont typeface="Wingdings" panose="05000000000000000000" pitchFamily="2" charset="2"/>
              <a:buChar char="ü"/>
            </a:pPr>
            <a:r>
              <a:rPr lang="en-US" dirty="0">
                <a:solidFill>
                  <a:srgbClr val="000000"/>
                </a:solidFill>
                <a:latin typeface="Times New Roman" panose="02020603050405020304" pitchFamily="18" charset="0"/>
              </a:rPr>
              <a:t>M</a:t>
            </a:r>
            <a:r>
              <a:rPr lang="en-US" sz="1800" b="0" i="0" u="none" strike="noStrike" baseline="0" dirty="0">
                <a:solidFill>
                  <a:srgbClr val="000000"/>
                </a:solidFill>
                <a:latin typeface="Times New Roman" panose="02020603050405020304" pitchFamily="18" charset="0"/>
              </a:rPr>
              <a:t>odeling </a:t>
            </a:r>
          </a:p>
          <a:p>
            <a:pPr marL="262890"/>
            <a:endParaRPr lang="en-US" sz="2000" b="1" dirty="0">
              <a:solidFill>
                <a:srgbClr val="000000"/>
              </a:solidFill>
            </a:endParaRPr>
          </a:p>
          <a:p>
            <a:pPr marL="285750" indent="-285750">
              <a:buFont typeface="Arial" panose="020B0604020202020204" pitchFamily="34" charset="0"/>
              <a:buChar char="•"/>
            </a:pPr>
            <a:r>
              <a:rPr lang="en-US" sz="2000" b="1" i="0" u="none" strike="noStrike" baseline="0" dirty="0">
                <a:solidFill>
                  <a:srgbClr val="000000"/>
                </a:solidFill>
              </a:rPr>
              <a:t>Industrial Development</a:t>
            </a:r>
            <a:endParaRPr lang="en-US" sz="1800" b="0" i="0" u="none" strike="noStrike" baseline="0"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Computers have played a crucial role in industrial development and automation. </a:t>
            </a:r>
          </a:p>
          <a:p>
            <a:pPr marL="548640" indent="-285750">
              <a:buFont typeface="Wingdings" panose="05000000000000000000" pitchFamily="2" charset="2"/>
              <a:buChar char="ü"/>
            </a:pPr>
            <a:r>
              <a:rPr lang="en-US" sz="1800" b="0" i="0" u="none" strike="noStrike" baseline="0" dirty="0">
                <a:solidFill>
                  <a:srgbClr val="000000"/>
                </a:solidFill>
                <a:latin typeface="Times New Roman" panose="02020603050405020304" pitchFamily="18" charset="0"/>
              </a:rPr>
              <a:t>Computer-aided design (CAD) </a:t>
            </a:r>
          </a:p>
          <a:p>
            <a:pPr marL="548640" indent="-285750">
              <a:buFont typeface="Wingdings" panose="05000000000000000000" pitchFamily="2" charset="2"/>
              <a:buChar char="ü"/>
            </a:pPr>
            <a:r>
              <a:rPr lang="en-US" sz="1800" b="0" i="0" u="none" strike="noStrike" baseline="0" dirty="0">
                <a:solidFill>
                  <a:srgbClr val="000000"/>
                </a:solidFill>
                <a:latin typeface="Times New Roman" panose="02020603050405020304" pitchFamily="18" charset="0"/>
              </a:rPr>
              <a:t>Computer-aided manufacturing (CAM)</a:t>
            </a:r>
          </a:p>
          <a:p>
            <a:pPr marL="262890"/>
            <a:endParaRPr lang="en-US" sz="2000" b="1" dirty="0">
              <a:solidFill>
                <a:srgbClr val="000000"/>
              </a:solidFill>
            </a:endParaRPr>
          </a:p>
          <a:p>
            <a:pPr marL="285750" indent="-285750">
              <a:buFont typeface="Arial" panose="020B0604020202020204" pitchFamily="34" charset="0"/>
              <a:buChar char="•"/>
            </a:pPr>
            <a:r>
              <a:rPr lang="en-US" sz="2000" b="1" i="0" u="none" strike="noStrike" baseline="0" dirty="0">
                <a:solidFill>
                  <a:srgbClr val="000000"/>
                </a:solidFill>
              </a:rPr>
              <a:t>Education and Teaching</a:t>
            </a:r>
          </a:p>
          <a:p>
            <a:r>
              <a:rPr lang="en-US" sz="1800" b="0" i="0" u="none" strike="noStrike" baseline="0" dirty="0">
                <a:solidFill>
                  <a:srgbClr val="000000"/>
                </a:solidFill>
                <a:latin typeface="Times New Roman" panose="02020603050405020304" pitchFamily="18" charset="0"/>
              </a:rPr>
              <a:t>Computers have transformed education and teaching methodologies. </a:t>
            </a:r>
          </a:p>
          <a:p>
            <a:pPr marL="548640" indent="-285750">
              <a:buFont typeface="Wingdings" panose="05000000000000000000" pitchFamily="2" charset="2"/>
              <a:buChar char="ü"/>
            </a:pPr>
            <a:r>
              <a:rPr lang="en-US" sz="1800" b="0" i="0" u="none" strike="noStrike" baseline="0" dirty="0">
                <a:solidFill>
                  <a:srgbClr val="000000"/>
                </a:solidFill>
                <a:latin typeface="Times New Roman" panose="02020603050405020304" pitchFamily="18" charset="0"/>
              </a:rPr>
              <a:t>e-learning, </a:t>
            </a:r>
          </a:p>
          <a:p>
            <a:pPr marL="548640" indent="-285750">
              <a:buFont typeface="Wingdings" panose="05000000000000000000" pitchFamily="2" charset="2"/>
              <a:buChar char="ü"/>
            </a:pPr>
            <a:r>
              <a:rPr lang="en-US" sz="1800" b="0" i="0" u="none" strike="noStrike" baseline="0" dirty="0">
                <a:solidFill>
                  <a:srgbClr val="000000"/>
                </a:solidFill>
                <a:latin typeface="Times New Roman" panose="02020603050405020304" pitchFamily="18" charset="0"/>
              </a:rPr>
              <a:t>online courses</a:t>
            </a:r>
          </a:p>
          <a:p>
            <a:pPr marL="548640" indent="-285750">
              <a:buFont typeface="Wingdings" panose="05000000000000000000" pitchFamily="2" charset="2"/>
              <a:buChar char="ü"/>
            </a:pPr>
            <a:r>
              <a:rPr lang="en-US" sz="1800" b="0" i="0" u="none" strike="noStrike" baseline="0" dirty="0">
                <a:solidFill>
                  <a:srgbClr val="000000"/>
                </a:solidFill>
                <a:latin typeface="Times New Roman" panose="02020603050405020304" pitchFamily="18" charset="0"/>
              </a:rPr>
              <a:t>vast educational resources </a:t>
            </a:r>
            <a:endParaRPr lang="en-US" sz="2000" b="1" dirty="0">
              <a:solidFill>
                <a:srgbClr val="000000"/>
              </a:solidFill>
            </a:endParaRPr>
          </a:p>
          <a:p>
            <a:endParaRPr lang="en-US" dirty="0"/>
          </a:p>
        </p:txBody>
      </p:sp>
      <p:pic>
        <p:nvPicPr>
          <p:cNvPr id="1028" name="Picture 4" descr="The potential of comics in science communication — Cartoon Science">
            <a:extLst>
              <a:ext uri="{FF2B5EF4-FFF2-40B4-BE49-F238E27FC236}">
                <a16:creationId xmlns:a16="http://schemas.microsoft.com/office/drawing/2014/main" id="{3561F94A-0D51-9E06-9040-2975F13518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2218" y="2429558"/>
            <a:ext cx="2510134" cy="93625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omputer-Aided Design (CAD) Technician job description | Totaljobs">
            <a:extLst>
              <a:ext uri="{FF2B5EF4-FFF2-40B4-BE49-F238E27FC236}">
                <a16:creationId xmlns:a16="http://schemas.microsoft.com/office/drawing/2014/main" id="{EE720C7C-61C8-8E24-83ED-C809811F8E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5794" y="3876041"/>
            <a:ext cx="2510134" cy="108758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remium Vector | Online learning concept with cartoon character">
            <a:extLst>
              <a:ext uri="{FF2B5EF4-FFF2-40B4-BE49-F238E27FC236}">
                <a16:creationId xmlns:a16="http://schemas.microsoft.com/office/drawing/2014/main" id="{49CD3A10-6700-5A80-13E4-6FE7A024FC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42218" y="5450145"/>
            <a:ext cx="2510134" cy="1087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7691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任意多边形: 形状 61">
            <a:extLst>
              <a:ext uri="{FF2B5EF4-FFF2-40B4-BE49-F238E27FC236}">
                <a16:creationId xmlns:a16="http://schemas.microsoft.com/office/drawing/2014/main" id="{E6BA6C41-9783-9EA1-C269-821FD93E7069}"/>
              </a:ext>
            </a:extLst>
          </p:cNvPr>
          <p:cNvSpPr/>
          <p:nvPr/>
        </p:nvSpPr>
        <p:spPr>
          <a:xfrm>
            <a:off x="0" y="0"/>
            <a:ext cx="12192000" cy="6858000"/>
          </a:xfrm>
          <a:custGeom>
            <a:avLst/>
            <a:gdLst>
              <a:gd name="connsiteX0" fmla="*/ 351601 w 12192000"/>
              <a:gd name="connsiteY0" fmla="*/ 106680 h 6858000"/>
              <a:gd name="connsiteX1" fmla="*/ 106680 w 12192000"/>
              <a:gd name="connsiteY1" fmla="*/ 351601 h 6858000"/>
              <a:gd name="connsiteX2" fmla="*/ 106680 w 12192000"/>
              <a:gd name="connsiteY2" fmla="*/ 6506399 h 6858000"/>
              <a:gd name="connsiteX3" fmla="*/ 351601 w 12192000"/>
              <a:gd name="connsiteY3" fmla="*/ 6751320 h 6858000"/>
              <a:gd name="connsiteX4" fmla="*/ 11840399 w 12192000"/>
              <a:gd name="connsiteY4" fmla="*/ 6751320 h 6858000"/>
              <a:gd name="connsiteX5" fmla="*/ 12085320 w 12192000"/>
              <a:gd name="connsiteY5" fmla="*/ 6506399 h 6858000"/>
              <a:gd name="connsiteX6" fmla="*/ 12085320 w 12192000"/>
              <a:gd name="connsiteY6" fmla="*/ 351601 h 6858000"/>
              <a:gd name="connsiteX7" fmla="*/ 11840399 w 12192000"/>
              <a:gd name="connsiteY7" fmla="*/ 10668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351601" y="106680"/>
                </a:moveTo>
                <a:cubicBezTo>
                  <a:pt x="216335" y="106680"/>
                  <a:pt x="106680" y="216335"/>
                  <a:pt x="106680" y="351601"/>
                </a:cubicBezTo>
                <a:lnTo>
                  <a:pt x="106680" y="6506399"/>
                </a:lnTo>
                <a:cubicBezTo>
                  <a:pt x="106680" y="6641665"/>
                  <a:pt x="216335" y="6751320"/>
                  <a:pt x="351601" y="6751320"/>
                </a:cubicBezTo>
                <a:lnTo>
                  <a:pt x="11840399" y="6751320"/>
                </a:lnTo>
                <a:cubicBezTo>
                  <a:pt x="11975665" y="6751320"/>
                  <a:pt x="12085320" y="6641665"/>
                  <a:pt x="12085320" y="6506399"/>
                </a:cubicBezTo>
                <a:lnTo>
                  <a:pt x="12085320" y="351601"/>
                </a:lnTo>
                <a:cubicBezTo>
                  <a:pt x="12085320" y="216335"/>
                  <a:pt x="11975665" y="106680"/>
                  <a:pt x="11840399" y="106680"/>
                </a:cubicBezTo>
                <a:close/>
                <a:moveTo>
                  <a:pt x="0" y="0"/>
                </a:moveTo>
                <a:lnTo>
                  <a:pt x="12192000" y="0"/>
                </a:lnTo>
                <a:lnTo>
                  <a:pt x="12192000" y="6858000"/>
                </a:lnTo>
                <a:lnTo>
                  <a:pt x="0" y="6858000"/>
                </a:lnTo>
                <a:close/>
              </a:path>
            </a:pathLst>
          </a:custGeom>
          <a:solidFill>
            <a:srgbClr val="004EA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63" name="图片 62">
            <a:extLst>
              <a:ext uri="{FF2B5EF4-FFF2-40B4-BE49-F238E27FC236}">
                <a16:creationId xmlns:a16="http://schemas.microsoft.com/office/drawing/2014/main" id="{256369E7-6985-E65F-A489-589D2E28D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4156" y="636429"/>
            <a:ext cx="2490986" cy="461665"/>
          </a:xfrm>
          <a:prstGeom prst="rect">
            <a:avLst/>
          </a:prstGeom>
        </p:spPr>
      </p:pic>
      <p:sp>
        <p:nvSpPr>
          <p:cNvPr id="65" name="文本框 64">
            <a:extLst>
              <a:ext uri="{FF2B5EF4-FFF2-40B4-BE49-F238E27FC236}">
                <a16:creationId xmlns:a16="http://schemas.microsoft.com/office/drawing/2014/main" id="{3F950CA1-376A-F44C-E034-E32A9BE19BF9}"/>
              </a:ext>
            </a:extLst>
          </p:cNvPr>
          <p:cNvSpPr txBox="1"/>
          <p:nvPr/>
        </p:nvSpPr>
        <p:spPr>
          <a:xfrm>
            <a:off x="998585" y="605651"/>
            <a:ext cx="6156078" cy="523220"/>
          </a:xfrm>
          <a:prstGeom prst="rect">
            <a:avLst/>
          </a:prstGeom>
          <a:noFill/>
        </p:spPr>
        <p:txBody>
          <a:bodyPr wrap="square">
            <a:spAutoFit/>
          </a:bodyPr>
          <a:lstStyle/>
          <a:p>
            <a:r>
              <a:rPr lang="en-US" altLang="zh-CN" sz="2800" b="1" dirty="0">
                <a:solidFill>
                  <a:schemeClr val="accent1"/>
                </a:solidFill>
                <a:latin typeface="Times New Roman" panose="02020603050405020304" pitchFamily="18" charset="0"/>
                <a:cs typeface="Times New Roman" panose="02020603050405020304" pitchFamily="18" charset="0"/>
                <a:sym typeface="+mn-lt"/>
              </a:rPr>
              <a:t>1.3 Research Status</a:t>
            </a:r>
            <a:endParaRPr lang="zh-CN" altLang="en-US" sz="12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66" name="矩形 65">
            <a:extLst>
              <a:ext uri="{FF2B5EF4-FFF2-40B4-BE49-F238E27FC236}">
                <a16:creationId xmlns:a16="http://schemas.microsoft.com/office/drawing/2014/main" id="{539CD134-D907-5D86-2ADA-DDF9F97CC7E9}"/>
              </a:ext>
            </a:extLst>
          </p:cNvPr>
          <p:cNvSpPr/>
          <p:nvPr/>
        </p:nvSpPr>
        <p:spPr>
          <a:xfrm flipH="1">
            <a:off x="939648" y="700574"/>
            <a:ext cx="58937" cy="333374"/>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3" name="TextBox 2">
            <a:extLst>
              <a:ext uri="{FF2B5EF4-FFF2-40B4-BE49-F238E27FC236}">
                <a16:creationId xmlns:a16="http://schemas.microsoft.com/office/drawing/2014/main" id="{F8321958-34B4-9A96-1D4F-578D2C4C823C}"/>
              </a:ext>
            </a:extLst>
          </p:cNvPr>
          <p:cNvSpPr txBox="1"/>
          <p:nvPr/>
        </p:nvSpPr>
        <p:spPr>
          <a:xfrm>
            <a:off x="998585" y="1223794"/>
            <a:ext cx="10929255" cy="8217634"/>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(1) Linux DVFS Technology</a:t>
            </a:r>
          </a:p>
          <a:p>
            <a:endParaRPr lang="en-US" dirty="0">
              <a:latin typeface="Times New Roman" panose="02020603050405020304" pitchFamily="18" charset="0"/>
              <a:cs typeface="Times New Roman" panose="02020603050405020304" pitchFamily="18" charset="0"/>
            </a:endParaRPr>
          </a:p>
          <a:p>
            <a:r>
              <a:rPr lang="en-US" sz="1800" b="0" i="0" u="none" strike="noStrike" baseline="0" dirty="0">
                <a:solidFill>
                  <a:srgbClr val="000000"/>
                </a:solidFill>
                <a:latin typeface="Cambria Math" panose="02040503050406030204" pitchFamily="18" charset="0"/>
              </a:rPr>
              <a:t>①</a:t>
            </a:r>
            <a:r>
              <a:rPr lang="en-US" sz="1800" b="1" i="0" u="none" strike="noStrike" baseline="0" dirty="0">
                <a:solidFill>
                  <a:srgbClr val="000000"/>
                </a:solidFill>
                <a:latin typeface="Times New Roman" panose="02020603050405020304" pitchFamily="18" charset="0"/>
              </a:rPr>
              <a:t>performance </a:t>
            </a:r>
            <a:r>
              <a:rPr lang="en-US" sz="1800" b="0" i="0" u="none" strike="noStrike" baseline="0" dirty="0">
                <a:solidFill>
                  <a:srgbClr val="000000"/>
                </a:solidFill>
                <a:latin typeface="Times New Roman" panose="02020603050405020304" pitchFamily="18" charset="0"/>
              </a:rPr>
              <a:t>directly adjust the CPU frequency to the maximum so that we get highest performance and highest power consumption.</a:t>
            </a:r>
          </a:p>
          <a:p>
            <a:endParaRPr lang="en-US" dirty="0">
              <a:solidFill>
                <a:srgbClr val="000000"/>
              </a:solidFill>
              <a:latin typeface="Times New Roman" panose="02020603050405020304" pitchFamily="18" charset="0"/>
            </a:endParaRPr>
          </a:p>
          <a:p>
            <a:r>
              <a:rPr lang="en-US" sz="1800" b="0" i="0" u="none" strike="noStrike" baseline="0" dirty="0">
                <a:solidFill>
                  <a:srgbClr val="000000"/>
                </a:solidFill>
                <a:latin typeface="Cambria Math" panose="02040503050406030204" pitchFamily="18" charset="0"/>
              </a:rPr>
              <a:t>②</a:t>
            </a:r>
            <a:r>
              <a:rPr lang="en-US" sz="1800" b="1" i="0" u="none" strike="noStrike" baseline="0" dirty="0" err="1">
                <a:solidFill>
                  <a:srgbClr val="000000"/>
                </a:solidFill>
                <a:latin typeface="Times New Roman" panose="02020603050405020304" pitchFamily="18" charset="0"/>
              </a:rPr>
              <a:t>powersave</a:t>
            </a:r>
            <a:r>
              <a:rPr lang="en-US" sz="1800" b="1" i="0" u="none" strike="noStrike" baseline="0" dirty="0">
                <a:solidFill>
                  <a:srgbClr val="000000"/>
                </a:solidFill>
                <a:latin typeface="Times New Roman" panose="02020603050405020304" pitchFamily="18" charset="0"/>
              </a:rPr>
              <a:t> </a:t>
            </a:r>
            <a:r>
              <a:rPr lang="en-US" sz="1800" b="0" i="0" u="none" strike="noStrike" baseline="0" dirty="0">
                <a:solidFill>
                  <a:srgbClr val="000000"/>
                </a:solidFill>
                <a:latin typeface="Times New Roman" panose="02020603050405020304" pitchFamily="18" charset="0"/>
              </a:rPr>
              <a:t>directly adjust the CPU frequency to the lowest so that we get the lowest performance and lowest power consumption. </a:t>
            </a:r>
          </a:p>
          <a:p>
            <a:endParaRPr lang="en-US" dirty="0">
              <a:solidFill>
                <a:srgbClr val="000000"/>
              </a:solidFill>
              <a:latin typeface="Times New Roman" panose="02020603050405020304" pitchFamily="18" charset="0"/>
            </a:endParaRPr>
          </a:p>
          <a:p>
            <a:r>
              <a:rPr lang="en-US" sz="1800" b="0" i="0" u="none" strike="noStrike" baseline="0" dirty="0">
                <a:solidFill>
                  <a:srgbClr val="000000"/>
                </a:solidFill>
                <a:latin typeface="Cambria Math" panose="02040503050406030204" pitchFamily="18" charset="0"/>
              </a:rPr>
              <a:t>③</a:t>
            </a:r>
            <a:r>
              <a:rPr lang="en-US" sz="1800" b="1" i="0" u="none" strike="noStrike" baseline="0" dirty="0" err="1">
                <a:solidFill>
                  <a:srgbClr val="000000"/>
                </a:solidFill>
                <a:latin typeface="Times New Roman" panose="02020603050405020304" pitchFamily="18" charset="0"/>
              </a:rPr>
              <a:t>userspace</a:t>
            </a:r>
            <a:r>
              <a:rPr lang="en-US" sz="1800" b="1" i="0" u="none" strike="noStrike" baseline="0" dirty="0">
                <a:solidFill>
                  <a:srgbClr val="000000"/>
                </a:solidFill>
                <a:latin typeface="Times New Roman" panose="02020603050405020304" pitchFamily="18" charset="0"/>
              </a:rPr>
              <a:t> </a:t>
            </a:r>
            <a:r>
              <a:rPr lang="en-US" sz="1800" b="0" i="0" u="none" strike="noStrike" baseline="0" dirty="0">
                <a:solidFill>
                  <a:srgbClr val="000000"/>
                </a:solidFill>
                <a:latin typeface="Times New Roman" panose="02020603050405020304" pitchFamily="18" charset="0"/>
              </a:rPr>
              <a:t>adjust the CPU frequency to the frequency manually set by the user.</a:t>
            </a:r>
          </a:p>
          <a:p>
            <a:endParaRPr lang="en-US" dirty="0">
              <a:solidFill>
                <a:srgbClr val="000000"/>
              </a:solidFill>
              <a:latin typeface="Times New Roman" panose="02020603050405020304" pitchFamily="18" charset="0"/>
            </a:endParaRPr>
          </a:p>
          <a:p>
            <a:r>
              <a:rPr lang="en-US" sz="1800" b="0" i="0" u="none" strike="noStrike" baseline="0" dirty="0">
                <a:solidFill>
                  <a:srgbClr val="000000"/>
                </a:solidFill>
                <a:latin typeface="Cambria Math" panose="02040503050406030204" pitchFamily="18" charset="0"/>
              </a:rPr>
              <a:t>④</a:t>
            </a:r>
            <a:r>
              <a:rPr lang="en-US" sz="1800" b="1" i="0" u="none" strike="noStrike" baseline="0" dirty="0" err="1">
                <a:solidFill>
                  <a:srgbClr val="000000"/>
                </a:solidFill>
                <a:latin typeface="Times New Roman" panose="02020603050405020304" pitchFamily="18" charset="0"/>
              </a:rPr>
              <a:t>ondemand</a:t>
            </a:r>
            <a:r>
              <a:rPr lang="en-US" sz="1800" b="1" i="0" u="none" strike="noStrike" baseline="0" dirty="0">
                <a:solidFill>
                  <a:srgbClr val="000000"/>
                </a:solidFill>
                <a:latin typeface="Times New Roman" panose="02020603050405020304" pitchFamily="18" charset="0"/>
              </a:rPr>
              <a:t> </a:t>
            </a:r>
            <a:r>
              <a:rPr lang="en-US" sz="1800" b="0" i="0" u="none" strike="noStrike" baseline="0" dirty="0">
                <a:solidFill>
                  <a:srgbClr val="000000"/>
                </a:solidFill>
                <a:latin typeface="Times New Roman" panose="02020603050405020304" pitchFamily="18" charset="0"/>
              </a:rPr>
              <a:t>according to CPU the load dynamically adjusts the frequency. When the load is higher than a certain threshold, the frequency is adjusted to the maximum, and when it is lower than a certain threshold, </a:t>
            </a:r>
            <a:r>
              <a:rPr lang="en-US" sz="1800" b="0" i="0" u="none" strike="noStrike" baseline="0" dirty="0">
                <a:latin typeface="Times New Roman" panose="02020603050405020304" pitchFamily="18" charset="0"/>
              </a:rPr>
              <a:t>frequency is reduced. </a:t>
            </a:r>
          </a:p>
          <a:p>
            <a:endParaRPr lang="en-US" dirty="0">
              <a:latin typeface="Times New Roman" panose="02020603050405020304" pitchFamily="18" charset="0"/>
            </a:endParaRPr>
          </a:p>
          <a:p>
            <a:r>
              <a:rPr lang="en-US" sz="1800" b="0" i="0" u="none" strike="noStrike" baseline="0" dirty="0">
                <a:latin typeface="Cambria Math" panose="02040503050406030204" pitchFamily="18" charset="0"/>
              </a:rPr>
              <a:t>⑤</a:t>
            </a:r>
            <a:r>
              <a:rPr lang="en-US" sz="1800" b="1" i="0" u="none" strike="noStrike" baseline="0" dirty="0">
                <a:latin typeface="Times New Roman" panose="02020603050405020304" pitchFamily="18" charset="0"/>
              </a:rPr>
              <a:t>conservative </a:t>
            </a:r>
            <a:r>
              <a:rPr lang="en-US" sz="1800" b="0" i="0" u="none" strike="noStrike" baseline="0" dirty="0">
                <a:latin typeface="Times New Roman" panose="02020603050405020304" pitchFamily="18" charset="0"/>
              </a:rPr>
              <a:t>depends on the CPU load dynamically adjust the frequency. Compared with </a:t>
            </a:r>
            <a:r>
              <a:rPr lang="en-US" sz="1800" b="0" i="0" u="none" strike="noStrike" baseline="0" dirty="0" err="1">
                <a:latin typeface="Times New Roman" panose="02020603050405020304" pitchFamily="18" charset="0"/>
              </a:rPr>
              <a:t>ondemand</a:t>
            </a:r>
            <a:r>
              <a:rPr lang="en-US" sz="1800" b="0" i="0" u="none" strike="noStrike" baseline="0" dirty="0">
                <a:latin typeface="Times New Roman" panose="02020603050405020304" pitchFamily="18" charset="0"/>
              </a:rPr>
              <a:t>, the frequency adjustment range </a:t>
            </a:r>
            <a:r>
              <a:rPr lang="en-US" sz="1800" b="0" i="0" u="none" strike="noStrike" baseline="0">
                <a:latin typeface="Times New Roman" panose="02020603050405020304" pitchFamily="18" charset="0"/>
              </a:rPr>
              <a:t>is smaller and </a:t>
            </a:r>
            <a:r>
              <a:rPr lang="en-US" sz="1800" b="0" i="0" u="none" strike="noStrike" baseline="0" dirty="0">
                <a:latin typeface="Times New Roman" panose="02020603050405020304" pitchFamily="18" charset="0"/>
              </a:rPr>
              <a:t>the strategy is more conservative but more power saving </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5635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任意多边形: 形状 61">
            <a:extLst>
              <a:ext uri="{FF2B5EF4-FFF2-40B4-BE49-F238E27FC236}">
                <a16:creationId xmlns:a16="http://schemas.microsoft.com/office/drawing/2014/main" id="{E6BA6C41-9783-9EA1-C269-821FD93E7069}"/>
              </a:ext>
            </a:extLst>
          </p:cNvPr>
          <p:cNvSpPr/>
          <p:nvPr/>
        </p:nvSpPr>
        <p:spPr>
          <a:xfrm>
            <a:off x="0" y="0"/>
            <a:ext cx="12192000" cy="6858000"/>
          </a:xfrm>
          <a:custGeom>
            <a:avLst/>
            <a:gdLst>
              <a:gd name="connsiteX0" fmla="*/ 351601 w 12192000"/>
              <a:gd name="connsiteY0" fmla="*/ 106680 h 6858000"/>
              <a:gd name="connsiteX1" fmla="*/ 106680 w 12192000"/>
              <a:gd name="connsiteY1" fmla="*/ 351601 h 6858000"/>
              <a:gd name="connsiteX2" fmla="*/ 106680 w 12192000"/>
              <a:gd name="connsiteY2" fmla="*/ 6506399 h 6858000"/>
              <a:gd name="connsiteX3" fmla="*/ 351601 w 12192000"/>
              <a:gd name="connsiteY3" fmla="*/ 6751320 h 6858000"/>
              <a:gd name="connsiteX4" fmla="*/ 11840399 w 12192000"/>
              <a:gd name="connsiteY4" fmla="*/ 6751320 h 6858000"/>
              <a:gd name="connsiteX5" fmla="*/ 12085320 w 12192000"/>
              <a:gd name="connsiteY5" fmla="*/ 6506399 h 6858000"/>
              <a:gd name="connsiteX6" fmla="*/ 12085320 w 12192000"/>
              <a:gd name="connsiteY6" fmla="*/ 351601 h 6858000"/>
              <a:gd name="connsiteX7" fmla="*/ 11840399 w 12192000"/>
              <a:gd name="connsiteY7" fmla="*/ 10668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351601" y="106680"/>
                </a:moveTo>
                <a:cubicBezTo>
                  <a:pt x="216335" y="106680"/>
                  <a:pt x="106680" y="216335"/>
                  <a:pt x="106680" y="351601"/>
                </a:cubicBezTo>
                <a:lnTo>
                  <a:pt x="106680" y="6506399"/>
                </a:lnTo>
                <a:cubicBezTo>
                  <a:pt x="106680" y="6641665"/>
                  <a:pt x="216335" y="6751320"/>
                  <a:pt x="351601" y="6751320"/>
                </a:cubicBezTo>
                <a:lnTo>
                  <a:pt x="11840399" y="6751320"/>
                </a:lnTo>
                <a:cubicBezTo>
                  <a:pt x="11975665" y="6751320"/>
                  <a:pt x="12085320" y="6641665"/>
                  <a:pt x="12085320" y="6506399"/>
                </a:cubicBezTo>
                <a:lnTo>
                  <a:pt x="12085320" y="351601"/>
                </a:lnTo>
                <a:cubicBezTo>
                  <a:pt x="12085320" y="216335"/>
                  <a:pt x="11975665" y="106680"/>
                  <a:pt x="11840399" y="106680"/>
                </a:cubicBezTo>
                <a:close/>
                <a:moveTo>
                  <a:pt x="0" y="0"/>
                </a:moveTo>
                <a:lnTo>
                  <a:pt x="12192000" y="0"/>
                </a:lnTo>
                <a:lnTo>
                  <a:pt x="12192000" y="6858000"/>
                </a:lnTo>
                <a:lnTo>
                  <a:pt x="0" y="6858000"/>
                </a:lnTo>
                <a:close/>
              </a:path>
            </a:pathLst>
          </a:custGeom>
          <a:solidFill>
            <a:srgbClr val="004EA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63" name="图片 62">
            <a:extLst>
              <a:ext uri="{FF2B5EF4-FFF2-40B4-BE49-F238E27FC236}">
                <a16:creationId xmlns:a16="http://schemas.microsoft.com/office/drawing/2014/main" id="{256369E7-6985-E65F-A489-589D2E28D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4156" y="636429"/>
            <a:ext cx="2490986" cy="461665"/>
          </a:xfrm>
          <a:prstGeom prst="rect">
            <a:avLst/>
          </a:prstGeom>
        </p:spPr>
      </p:pic>
      <p:sp>
        <p:nvSpPr>
          <p:cNvPr id="65" name="文本框 64">
            <a:extLst>
              <a:ext uri="{FF2B5EF4-FFF2-40B4-BE49-F238E27FC236}">
                <a16:creationId xmlns:a16="http://schemas.microsoft.com/office/drawing/2014/main" id="{3F950CA1-376A-F44C-E034-E32A9BE19BF9}"/>
              </a:ext>
            </a:extLst>
          </p:cNvPr>
          <p:cNvSpPr txBox="1"/>
          <p:nvPr/>
        </p:nvSpPr>
        <p:spPr>
          <a:xfrm>
            <a:off x="998585" y="605651"/>
            <a:ext cx="6156078" cy="523220"/>
          </a:xfrm>
          <a:prstGeom prst="rect">
            <a:avLst/>
          </a:prstGeom>
          <a:noFill/>
        </p:spPr>
        <p:txBody>
          <a:bodyPr wrap="square">
            <a:spAutoFit/>
          </a:bodyPr>
          <a:lstStyle/>
          <a:p>
            <a:r>
              <a:rPr lang="en-US" altLang="zh-CN" sz="2800" b="1" dirty="0">
                <a:solidFill>
                  <a:schemeClr val="accent1"/>
                </a:solidFill>
                <a:latin typeface="Times New Roman" panose="02020603050405020304" pitchFamily="18" charset="0"/>
                <a:cs typeface="Times New Roman" panose="02020603050405020304" pitchFamily="18" charset="0"/>
                <a:sym typeface="+mn-lt"/>
              </a:rPr>
              <a:t>1.3 Research Status</a:t>
            </a:r>
            <a:endParaRPr lang="zh-CN" altLang="en-US" sz="12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66" name="矩形 65">
            <a:extLst>
              <a:ext uri="{FF2B5EF4-FFF2-40B4-BE49-F238E27FC236}">
                <a16:creationId xmlns:a16="http://schemas.microsoft.com/office/drawing/2014/main" id="{539CD134-D907-5D86-2ADA-DDF9F97CC7E9}"/>
              </a:ext>
            </a:extLst>
          </p:cNvPr>
          <p:cNvSpPr/>
          <p:nvPr/>
        </p:nvSpPr>
        <p:spPr>
          <a:xfrm flipH="1">
            <a:off x="939648" y="700574"/>
            <a:ext cx="58937" cy="333374"/>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3" name="TextBox 2">
            <a:extLst>
              <a:ext uri="{FF2B5EF4-FFF2-40B4-BE49-F238E27FC236}">
                <a16:creationId xmlns:a16="http://schemas.microsoft.com/office/drawing/2014/main" id="{F8321958-34B4-9A96-1D4F-578D2C4C823C}"/>
              </a:ext>
            </a:extLst>
          </p:cNvPr>
          <p:cNvSpPr txBox="1"/>
          <p:nvPr/>
        </p:nvSpPr>
        <p:spPr>
          <a:xfrm>
            <a:off x="998585" y="1223794"/>
            <a:ext cx="10929255" cy="6093976"/>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(2) Power Capping Technology</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err="1">
                <a:solidFill>
                  <a:srgbClr val="000000"/>
                </a:solidFill>
                <a:latin typeface="Times New Roman" panose="02020603050405020304" pitchFamily="18" charset="0"/>
              </a:rPr>
              <a:t>P</a:t>
            </a:r>
            <a:r>
              <a:rPr lang="en-US" sz="1800" b="0" i="0" u="none" strike="noStrike" baseline="0" dirty="0" err="1">
                <a:solidFill>
                  <a:srgbClr val="000000"/>
                </a:solidFill>
                <a:latin typeface="Times New Roman" panose="02020603050405020304" pitchFamily="18" charset="0"/>
              </a:rPr>
              <a:t>owercap</a:t>
            </a:r>
            <a:r>
              <a:rPr lang="en-US" sz="1800" b="0" i="0" u="none" strike="noStrike" baseline="0" dirty="0">
                <a:solidFill>
                  <a:srgbClr val="000000"/>
                </a:solidFill>
                <a:latin typeface="Times New Roman" panose="02020603050405020304" pitchFamily="18" charset="0"/>
              </a:rPr>
              <a:t> settings to help compute nodes perform fine-grained </a:t>
            </a:r>
            <a:r>
              <a:rPr lang="en-US" sz="1800" b="0" i="0" u="none" strike="noStrike" baseline="0" dirty="0" err="1">
                <a:solidFill>
                  <a:srgbClr val="000000"/>
                </a:solidFill>
                <a:latin typeface="Times New Roman" panose="02020603050405020304" pitchFamily="18" charset="0"/>
              </a:rPr>
              <a:t>powercap</a:t>
            </a:r>
            <a:r>
              <a:rPr lang="en-US" sz="1800" b="0" i="0" u="none" strike="noStrike" baseline="0" dirty="0">
                <a:solidFill>
                  <a:srgbClr val="000000"/>
                </a:solidFill>
                <a:latin typeface="Times New Roman" panose="02020603050405020304" pitchFamily="18" charset="0"/>
              </a:rPr>
              <a:t> allocation.</a:t>
            </a:r>
          </a:p>
          <a:p>
            <a:r>
              <a:rPr lang="en-US" sz="1800" b="0" i="0" u="none" strike="noStrike" baseline="0" dirty="0">
                <a:solidFill>
                  <a:srgbClr val="000000"/>
                </a:solidFill>
                <a:latin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sz="2400" b="1" u="none" strike="noStrike" baseline="0" dirty="0">
                <a:solidFill>
                  <a:srgbClr val="000000"/>
                </a:solidFill>
                <a:latin typeface="Times New Roman" panose="02020603050405020304" pitchFamily="18" charset="0"/>
                <a:cs typeface="Times New Roman" panose="02020603050405020304" pitchFamily="18" charset="0"/>
              </a:rPr>
              <a:t>(3)Energy Efficiency by using Model Optimization </a:t>
            </a:r>
            <a:endParaRPr lang="en-US" sz="24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rPr>
              <a:t>As power shortages and cost rise, energy efficiency has become more crucial in high-performance computing data centers </a:t>
            </a:r>
          </a:p>
          <a:p>
            <a:endParaRPr lang="en-US" sz="1800" b="0" i="0" u="none" strike="noStrike" baseline="0" dirty="0">
              <a:solidFill>
                <a:srgbClr val="000000"/>
              </a:solidFill>
              <a:latin typeface="Times New Roman" panose="02020603050405020304" pitchFamily="18" charset="0"/>
            </a:endParaRPr>
          </a:p>
          <a:p>
            <a:pPr marL="285750" indent="-285750">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rPr>
              <a:t>I have proposed model optimization which simplify a complex model to a lightweight model</a:t>
            </a:r>
          </a:p>
          <a:p>
            <a:pPr marL="285750" indent="-285750">
              <a:buFont typeface="Arial" panose="020B0604020202020204" pitchFamily="34" charset="0"/>
              <a:buChar char="•"/>
            </a:pPr>
            <a:endParaRPr lang="en-US" dirty="0">
              <a:solidFill>
                <a:srgbClr val="000000"/>
              </a:solidFill>
              <a:latin typeface="Times New Roman" panose="02020603050405020304" pitchFamily="18" charset="0"/>
            </a:endParaRPr>
          </a:p>
          <a:p>
            <a:pPr marL="285750" indent="-285750">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rPr>
              <a:t>It involves various techniques aimed at reducing model size, decreasing computational requirements, improving inference speed, and enhancing overall model quality  </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7924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9E52AE7E-0CEB-48F7-2592-BAB706D8F6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7060"/>
            <a:ext cx="4572345" cy="6858000"/>
          </a:xfrm>
          <a:prstGeom prst="rect">
            <a:avLst/>
          </a:prstGeom>
        </p:spPr>
      </p:pic>
      <p:sp>
        <p:nvSpPr>
          <p:cNvPr id="8" name="矩形 7">
            <a:extLst>
              <a:ext uri="{FF2B5EF4-FFF2-40B4-BE49-F238E27FC236}">
                <a16:creationId xmlns:a16="http://schemas.microsoft.com/office/drawing/2014/main" id="{8A3E4C4B-F6CC-DD77-B339-AF9E99E94C71}"/>
              </a:ext>
            </a:extLst>
          </p:cNvPr>
          <p:cNvSpPr/>
          <p:nvPr/>
        </p:nvSpPr>
        <p:spPr>
          <a:xfrm>
            <a:off x="0" y="0"/>
            <a:ext cx="4572345" cy="6875060"/>
          </a:xfrm>
          <a:prstGeom prst="rect">
            <a:avLst/>
          </a:prstGeom>
          <a:solidFill>
            <a:srgbClr val="004EA2">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0" name="文本框 9">
            <a:extLst>
              <a:ext uri="{FF2B5EF4-FFF2-40B4-BE49-F238E27FC236}">
                <a16:creationId xmlns:a16="http://schemas.microsoft.com/office/drawing/2014/main" id="{6FB2C30D-21C4-597F-4445-3CA79796D284}"/>
              </a:ext>
            </a:extLst>
          </p:cNvPr>
          <p:cNvSpPr txBox="1"/>
          <p:nvPr/>
        </p:nvSpPr>
        <p:spPr>
          <a:xfrm>
            <a:off x="5738884" y="2828835"/>
            <a:ext cx="6509637" cy="1015663"/>
          </a:xfrm>
          <a:prstGeom prst="rect">
            <a:avLst/>
          </a:prstGeom>
          <a:noFill/>
        </p:spPr>
        <p:txBody>
          <a:bodyPr wrap="square" rtlCol="0">
            <a:spAutoFit/>
          </a:bodyPr>
          <a:lstStyle/>
          <a:p>
            <a:r>
              <a:rPr lang="en-US" altLang="zh-CN" sz="6000" b="1" dirty="0">
                <a:solidFill>
                  <a:srgbClr val="004EA2"/>
                </a:solidFill>
                <a:latin typeface="Microsoft YaHei" panose="020B0503020204020204" pitchFamily="34" charset="-122"/>
                <a:ea typeface="Microsoft YaHei" panose="020B0503020204020204" pitchFamily="34" charset="-122"/>
                <a:cs typeface="Times New Roman" panose="02020603050405020304" pitchFamily="18" charset="0"/>
              </a:rPr>
              <a:t>Related Work</a:t>
            </a:r>
            <a:endParaRPr lang="zh-CN" altLang="en-US" sz="6000" b="1" dirty="0">
              <a:solidFill>
                <a:srgbClr val="004EA2"/>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4" name="文本框 3">
            <a:extLst>
              <a:ext uri="{FF2B5EF4-FFF2-40B4-BE49-F238E27FC236}">
                <a16:creationId xmlns:a16="http://schemas.microsoft.com/office/drawing/2014/main" id="{35A44009-11ED-45F9-067E-86F2E88EDBCD}"/>
              </a:ext>
            </a:extLst>
          </p:cNvPr>
          <p:cNvSpPr txBox="1"/>
          <p:nvPr/>
        </p:nvSpPr>
        <p:spPr>
          <a:xfrm>
            <a:off x="2380856" y="2568897"/>
            <a:ext cx="2191489" cy="1754326"/>
          </a:xfrm>
          <a:prstGeom prst="rect">
            <a:avLst/>
          </a:prstGeom>
          <a:noFill/>
        </p:spPr>
        <p:txBody>
          <a:bodyPr wrap="square" rtlCol="0">
            <a:spAutoFit/>
          </a:bodyPr>
          <a:lstStyle/>
          <a:p>
            <a:pPr algn="r"/>
            <a:r>
              <a:rPr lang="en-US" altLang="zh-CN" sz="5400" b="1" spc="3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PART 02</a:t>
            </a:r>
            <a:endParaRPr lang="zh-CN" altLang="en-US" sz="5400" b="1" spc="3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2" name="文本框 11">
            <a:extLst>
              <a:ext uri="{FF2B5EF4-FFF2-40B4-BE49-F238E27FC236}">
                <a16:creationId xmlns:a16="http://schemas.microsoft.com/office/drawing/2014/main" id="{3B6FB99B-267B-3183-32F2-E3172B2BF606}"/>
              </a:ext>
            </a:extLst>
          </p:cNvPr>
          <p:cNvSpPr txBox="1"/>
          <p:nvPr/>
        </p:nvSpPr>
        <p:spPr>
          <a:xfrm>
            <a:off x="5738884" y="3844498"/>
            <a:ext cx="6093724" cy="338554"/>
          </a:xfrm>
          <a:prstGeom prst="rect">
            <a:avLst/>
          </a:prstGeom>
          <a:noFill/>
        </p:spPr>
        <p:txBody>
          <a:bodyPr wrap="square">
            <a:spAutoFit/>
          </a:bodyPr>
          <a:lstStyle/>
          <a:p>
            <a:r>
              <a:rPr lang="en-US" altLang="zh-CN" sz="1600" dirty="0">
                <a:latin typeface="Microsoft YaHei" panose="020B0503020204020204" pitchFamily="34" charset="-122"/>
                <a:ea typeface="Microsoft YaHei" panose="020B0503020204020204" pitchFamily="34" charset="-122"/>
                <a:cs typeface="Times New Roman" panose="02020603050405020304" pitchFamily="18" charset="0"/>
              </a:rPr>
              <a:t>Typical Deep Learning Applications &amp; Experiment Setup</a:t>
            </a:r>
            <a:endParaRPr lang="zh-CN" altLang="en-US" sz="1600"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3" name="矩形 12">
            <a:extLst>
              <a:ext uri="{FF2B5EF4-FFF2-40B4-BE49-F238E27FC236}">
                <a16:creationId xmlns:a16="http://schemas.microsoft.com/office/drawing/2014/main" id="{66C3A2E7-A75F-3891-3499-AB1A9437CEC6}"/>
              </a:ext>
            </a:extLst>
          </p:cNvPr>
          <p:cNvSpPr/>
          <p:nvPr/>
        </p:nvSpPr>
        <p:spPr>
          <a:xfrm>
            <a:off x="5505851" y="2941320"/>
            <a:ext cx="109183" cy="1158240"/>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4" name="矩形 13">
            <a:extLst>
              <a:ext uri="{FF2B5EF4-FFF2-40B4-BE49-F238E27FC236}">
                <a16:creationId xmlns:a16="http://schemas.microsoft.com/office/drawing/2014/main" id="{B5A8826E-60B6-D1C4-4E88-ABFF1A2A1BBF}"/>
              </a:ext>
            </a:extLst>
          </p:cNvPr>
          <p:cNvSpPr/>
          <p:nvPr/>
        </p:nvSpPr>
        <p:spPr>
          <a:xfrm>
            <a:off x="2258022" y="2133600"/>
            <a:ext cx="2649257" cy="2499360"/>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0887420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2295</TotalTime>
  <Words>2866</Words>
  <Application>Microsoft Office PowerPoint</Application>
  <PresentationFormat>Widescreen</PresentationFormat>
  <Paragraphs>299</Paragraphs>
  <Slides>41</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41</vt:i4>
      </vt:variant>
    </vt:vector>
  </HeadingPairs>
  <TitlesOfParts>
    <vt:vector size="52" baseType="lpstr">
      <vt:lpstr>等线</vt:lpstr>
      <vt:lpstr>等线 Light</vt:lpstr>
      <vt:lpstr>Microsoft YaHei</vt:lpstr>
      <vt:lpstr>Microsoft YaHei</vt:lpstr>
      <vt:lpstr>SimSun</vt:lpstr>
      <vt:lpstr>Arial</vt:lpstr>
      <vt:lpstr>Calibri</vt:lpstr>
      <vt:lpstr>Cambria Math</vt:lpstr>
      <vt:lpstr>Times New Roman</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jinchi fu</dc:creator>
  <cp:lastModifiedBy>ABID</cp:lastModifiedBy>
  <cp:revision>66</cp:revision>
  <dcterms:created xsi:type="dcterms:W3CDTF">2023-05-18T13:42:20Z</dcterms:created>
  <dcterms:modified xsi:type="dcterms:W3CDTF">2023-06-23T01:53:21Z</dcterms:modified>
</cp:coreProperties>
</file>